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413343-CBBF-47BB-B867-034CE71F86F9}" v="13" dt="2024-03-26T15:33:45.79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23" d="100"/>
          <a:sy n="123" d="100"/>
        </p:scale>
        <p:origin x="734" y="10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Vince Conca" userId="bae6d728571f5349" providerId="LiveId" clId="{88413343-CBBF-47BB-B867-034CE71F86F9}"/>
    <pc:docChg chg="undo custSel modSld">
      <pc:chgData name="Vince Conca" userId="bae6d728571f5349" providerId="LiveId" clId="{88413343-CBBF-47BB-B867-034CE71F86F9}" dt="2024-03-26T15:34:27.757" v="1685" actId="1038"/>
      <pc:docMkLst>
        <pc:docMk/>
      </pc:docMkLst>
      <pc:sldChg chg="modSp mod">
        <pc:chgData name="Vince Conca" userId="bae6d728571f5349" providerId="LiveId" clId="{88413343-CBBF-47BB-B867-034CE71F86F9}" dt="2024-03-26T14:57:00.444" v="941" actId="20577"/>
        <pc:sldMkLst>
          <pc:docMk/>
          <pc:sldMk cId="1553432724" sldId="262"/>
        </pc:sldMkLst>
        <pc:spChg chg="mod">
          <ac:chgData name="Vince Conca" userId="bae6d728571f5349" providerId="LiveId" clId="{88413343-CBBF-47BB-B867-034CE71F86F9}" dt="2024-03-26T14:57:00.444" v="941" actId="20577"/>
          <ac:spMkLst>
            <pc:docMk/>
            <pc:sldMk cId="1553432724" sldId="262"/>
            <ac:spMk id="7" creationId="{0BFEC426-B615-E549-83E5-140FD588BC64}"/>
          </ac:spMkLst>
        </pc:spChg>
      </pc:sldChg>
      <pc:sldChg chg="modSp mod">
        <pc:chgData name="Vince Conca" userId="bae6d728571f5349" providerId="LiveId" clId="{88413343-CBBF-47BB-B867-034CE71F86F9}" dt="2024-03-26T14:56:25.605" v="912" actId="255"/>
        <pc:sldMkLst>
          <pc:docMk/>
          <pc:sldMk cId="3288665831" sldId="263"/>
        </pc:sldMkLst>
        <pc:spChg chg="mod">
          <ac:chgData name="Vince Conca" userId="bae6d728571f5349" providerId="LiveId" clId="{88413343-CBBF-47BB-B867-034CE71F86F9}" dt="2024-03-26T14:56:25.605" v="912" actId="255"/>
          <ac:spMkLst>
            <pc:docMk/>
            <pc:sldMk cId="3288665831" sldId="263"/>
            <ac:spMk id="5" creationId="{1B07C49E-AFFC-EC46-8930-E4D428F5F943}"/>
          </ac:spMkLst>
        </pc:spChg>
      </pc:sldChg>
      <pc:sldChg chg="addSp delSp modSp mod">
        <pc:chgData name="Vince Conca" userId="bae6d728571f5349" providerId="LiveId" clId="{88413343-CBBF-47BB-B867-034CE71F86F9}" dt="2024-03-26T15:34:27.757" v="1685" actId="1038"/>
        <pc:sldMkLst>
          <pc:docMk/>
          <pc:sldMk cId="280316088" sldId="299"/>
        </pc:sldMkLst>
        <pc:spChg chg="add mod">
          <ac:chgData name="Vince Conca" userId="bae6d728571f5349" providerId="LiveId" clId="{88413343-CBBF-47BB-B867-034CE71F86F9}" dt="2024-03-26T15:24:20.688" v="1430" actId="20577"/>
          <ac:spMkLst>
            <pc:docMk/>
            <pc:sldMk cId="280316088" sldId="299"/>
            <ac:spMk id="2" creationId="{7CF4FAFE-AD53-D8A2-A9FF-98D178E90B6E}"/>
          </ac:spMkLst>
        </pc:spChg>
        <pc:spChg chg="mod">
          <ac:chgData name="Vince Conca" userId="bae6d728571f5349" providerId="LiveId" clId="{88413343-CBBF-47BB-B867-034CE71F86F9}" dt="2024-03-26T15:29:13.074" v="1563" actId="20577"/>
          <ac:spMkLst>
            <pc:docMk/>
            <pc:sldMk cId="280316088" sldId="299"/>
            <ac:spMk id="3" creationId="{AB0AB2AC-B7E6-6849-9AE9-697369407F8F}"/>
          </ac:spMkLst>
        </pc:spChg>
        <pc:spChg chg="mod">
          <ac:chgData name="Vince Conca" userId="bae6d728571f5349" providerId="LiveId" clId="{88413343-CBBF-47BB-B867-034CE71F86F9}" dt="2024-03-26T15:29:51.207" v="1577" actId="6549"/>
          <ac:spMkLst>
            <pc:docMk/>
            <pc:sldMk cId="280316088" sldId="299"/>
            <ac:spMk id="5" creationId="{1B07C49E-AFFC-EC46-8930-E4D428F5F943}"/>
          </ac:spMkLst>
        </pc:spChg>
        <pc:spChg chg="add mod">
          <ac:chgData name="Vince Conca" userId="bae6d728571f5349" providerId="LiveId" clId="{88413343-CBBF-47BB-B867-034CE71F86F9}" dt="2024-03-26T15:25:49.325" v="1454" actId="20577"/>
          <ac:spMkLst>
            <pc:docMk/>
            <pc:sldMk cId="280316088" sldId="299"/>
            <ac:spMk id="7" creationId="{5D032A03-C924-443F-775C-9E8ABEC9891A}"/>
          </ac:spMkLst>
        </pc:spChg>
        <pc:spChg chg="add del mod">
          <ac:chgData name="Vince Conca" userId="bae6d728571f5349" providerId="LiveId" clId="{88413343-CBBF-47BB-B867-034CE71F86F9}" dt="2024-03-26T15:25:51.888" v="1455" actId="478"/>
          <ac:spMkLst>
            <pc:docMk/>
            <pc:sldMk cId="280316088" sldId="299"/>
            <ac:spMk id="8" creationId="{C5C9E60F-16A2-D1BC-4FB9-5E525EDDF30F}"/>
          </ac:spMkLst>
        </pc:spChg>
        <pc:spChg chg="add del">
          <ac:chgData name="Vince Conca" userId="bae6d728571f5349" providerId="LiveId" clId="{88413343-CBBF-47BB-B867-034CE71F86F9}" dt="2024-03-26T15:24:48.740" v="1434" actId="478"/>
          <ac:spMkLst>
            <pc:docMk/>
            <pc:sldMk cId="280316088" sldId="299"/>
            <ac:spMk id="11" creationId="{CE784E9B-DF89-A146-0AF5-543F87870CB1}"/>
          </ac:spMkLst>
        </pc:spChg>
        <pc:spChg chg="add mod">
          <ac:chgData name="Vince Conca" userId="bae6d728571f5349" providerId="LiveId" clId="{88413343-CBBF-47BB-B867-034CE71F86F9}" dt="2024-03-26T15:33:42.621" v="1657" actId="1036"/>
          <ac:spMkLst>
            <pc:docMk/>
            <pc:sldMk cId="280316088" sldId="299"/>
            <ac:spMk id="14" creationId="{0F07899A-5610-57FB-8B4A-E599B8F1686D}"/>
          </ac:spMkLst>
        </pc:spChg>
        <pc:spChg chg="add mod">
          <ac:chgData name="Vince Conca" userId="bae6d728571f5349" providerId="LiveId" clId="{88413343-CBBF-47BB-B867-034CE71F86F9}" dt="2024-03-26T15:33:55.745" v="1667" actId="1036"/>
          <ac:spMkLst>
            <pc:docMk/>
            <pc:sldMk cId="280316088" sldId="299"/>
            <ac:spMk id="15" creationId="{A2837F4E-BD0D-0236-9E1F-C1B06791E985}"/>
          </ac:spMkLst>
        </pc:spChg>
        <pc:spChg chg="add mod">
          <ac:chgData name="Vince Conca" userId="bae6d728571f5349" providerId="LiveId" clId="{88413343-CBBF-47BB-B867-034CE71F86F9}" dt="2024-03-26T15:34:08.414" v="1677" actId="1035"/>
          <ac:spMkLst>
            <pc:docMk/>
            <pc:sldMk cId="280316088" sldId="299"/>
            <ac:spMk id="16" creationId="{57E263D2-1F5B-737B-9DB6-AFCF951A84F5}"/>
          </ac:spMkLst>
        </pc:spChg>
        <pc:spChg chg="add mod">
          <ac:chgData name="Vince Conca" userId="bae6d728571f5349" providerId="LiveId" clId="{88413343-CBBF-47BB-B867-034CE71F86F9}" dt="2024-03-26T15:34:08.414" v="1677" actId="1035"/>
          <ac:spMkLst>
            <pc:docMk/>
            <pc:sldMk cId="280316088" sldId="299"/>
            <ac:spMk id="17" creationId="{C755FD06-05A1-4E9B-FD54-986D24F4DE07}"/>
          </ac:spMkLst>
        </pc:spChg>
        <pc:spChg chg="add mod">
          <ac:chgData name="Vince Conca" userId="bae6d728571f5349" providerId="LiveId" clId="{88413343-CBBF-47BB-B867-034CE71F86F9}" dt="2024-03-26T15:34:08.414" v="1677" actId="1035"/>
          <ac:spMkLst>
            <pc:docMk/>
            <pc:sldMk cId="280316088" sldId="299"/>
            <ac:spMk id="18" creationId="{A71511F4-55F0-9FBE-CC59-2A5C5BAAD44D}"/>
          </ac:spMkLst>
        </pc:spChg>
        <pc:spChg chg="add mod">
          <ac:chgData name="Vince Conca" userId="bae6d728571f5349" providerId="LiveId" clId="{88413343-CBBF-47BB-B867-034CE71F86F9}" dt="2024-03-26T15:30:33.244" v="1599" actId="1036"/>
          <ac:spMkLst>
            <pc:docMk/>
            <pc:sldMk cId="280316088" sldId="299"/>
            <ac:spMk id="22" creationId="{A1900FC7-A709-78DB-1A53-AF5A44419A57}"/>
          </ac:spMkLst>
        </pc:spChg>
        <pc:spChg chg="add mod">
          <ac:chgData name="Vince Conca" userId="bae6d728571f5349" providerId="LiveId" clId="{88413343-CBBF-47BB-B867-034CE71F86F9}" dt="2024-03-26T15:30:49.219" v="1617" actId="122"/>
          <ac:spMkLst>
            <pc:docMk/>
            <pc:sldMk cId="280316088" sldId="299"/>
            <ac:spMk id="23" creationId="{399C5353-1643-AE29-F521-9E2183166817}"/>
          </ac:spMkLst>
        </pc:spChg>
        <pc:spChg chg="add mod">
          <ac:chgData name="Vince Conca" userId="bae6d728571f5349" providerId="LiveId" clId="{88413343-CBBF-47BB-B867-034CE71F86F9}" dt="2024-03-26T15:34:27.757" v="1685" actId="1038"/>
          <ac:spMkLst>
            <pc:docMk/>
            <pc:sldMk cId="280316088" sldId="299"/>
            <ac:spMk id="24" creationId="{109C1929-880D-D419-B59D-EC871BB3F288}"/>
          </ac:spMkLst>
        </pc:spChg>
        <pc:cxnChg chg="add mod">
          <ac:chgData name="Vince Conca" userId="bae6d728571f5349" providerId="LiveId" clId="{88413343-CBBF-47BB-B867-034CE71F86F9}" dt="2024-03-26T15:27:45.392" v="1498" actId="1076"/>
          <ac:cxnSpMkLst>
            <pc:docMk/>
            <pc:sldMk cId="280316088" sldId="299"/>
            <ac:cxnSpMk id="10" creationId="{43979F84-2A1A-2EFA-40F7-7960CAFC7BAD}"/>
          </ac:cxnSpMkLst>
        </pc:cxnChg>
        <pc:cxnChg chg="add mod">
          <ac:chgData name="Vince Conca" userId="bae6d728571f5349" providerId="LiveId" clId="{88413343-CBBF-47BB-B867-034CE71F86F9}" dt="2024-03-26T15:27:43.370" v="1497" actId="1076"/>
          <ac:cxnSpMkLst>
            <pc:docMk/>
            <pc:sldMk cId="280316088" sldId="299"/>
            <ac:cxnSpMk id="19" creationId="{68070CAA-DCC9-5427-707C-EE6F2EF8D2DD}"/>
          </ac:cxnSpMkLst>
        </pc:cxnChg>
        <pc:cxnChg chg="add del mod">
          <ac:chgData name="Vince Conca" userId="bae6d728571f5349" providerId="LiveId" clId="{88413343-CBBF-47BB-B867-034CE71F86F9}" dt="2024-03-26T15:33:29.833" v="1650" actId="478"/>
          <ac:cxnSpMkLst>
            <pc:docMk/>
            <pc:sldMk cId="280316088" sldId="299"/>
            <ac:cxnSpMk id="26" creationId="{C4AC9987-CDA6-995B-C395-2C610D57BEDC}"/>
          </ac:cxnSpMkLst>
        </pc:cxnChg>
        <pc:cxnChg chg="add del mod">
          <ac:chgData name="Vince Conca" userId="bae6d728571f5349" providerId="LiveId" clId="{88413343-CBBF-47BB-B867-034CE71F86F9}" dt="2024-03-26T15:33:28.807" v="1649" actId="478"/>
          <ac:cxnSpMkLst>
            <pc:docMk/>
            <pc:sldMk cId="280316088" sldId="299"/>
            <ac:cxnSpMk id="29" creationId="{6522224A-B2DB-4E0E-5854-1EDBDC562738}"/>
          </ac:cxnSpMkLst>
        </pc:cxnChg>
        <pc:cxnChg chg="add mod">
          <ac:chgData name="Vince Conca" userId="bae6d728571f5349" providerId="LiveId" clId="{88413343-CBBF-47BB-B867-034CE71F86F9}" dt="2024-03-26T15:34:08.414" v="1677" actId="1035"/>
          <ac:cxnSpMkLst>
            <pc:docMk/>
            <pc:sldMk cId="280316088" sldId="299"/>
            <ac:cxnSpMk id="32" creationId="{965A37CD-3B72-B595-10D6-C7D844F0E3C4}"/>
          </ac:cxnSpMkLst>
        </pc:cxnChg>
        <pc:cxnChg chg="add del">
          <ac:chgData name="Vince Conca" userId="bae6d728571f5349" providerId="LiveId" clId="{88413343-CBBF-47BB-B867-034CE71F86F9}" dt="2024-03-26T15:33:19.103" v="1648" actId="478"/>
          <ac:cxnSpMkLst>
            <pc:docMk/>
            <pc:sldMk cId="280316088" sldId="299"/>
            <ac:cxnSpMk id="35" creationId="{86533C38-9F66-C2D0-C751-39FC4E1556DB}"/>
          </ac:cxnSpMkLst>
        </pc:cxnChg>
        <pc:cxnChg chg="add mod">
          <ac:chgData name="Vince Conca" userId="bae6d728571f5349" providerId="LiveId" clId="{88413343-CBBF-47BB-B867-034CE71F86F9}" dt="2024-03-26T15:33:42.621" v="1657" actId="1036"/>
          <ac:cxnSpMkLst>
            <pc:docMk/>
            <pc:sldMk cId="280316088" sldId="299"/>
            <ac:cxnSpMk id="37" creationId="{B091FA8F-324F-860A-F8F5-A458583482C4}"/>
          </ac:cxnSpMkLst>
        </pc:cxnChg>
        <pc:cxnChg chg="add mod">
          <ac:chgData name="Vince Conca" userId="bae6d728571f5349" providerId="LiveId" clId="{88413343-CBBF-47BB-B867-034CE71F86F9}" dt="2024-03-26T15:33:58.548" v="1669" actId="1036"/>
          <ac:cxnSpMkLst>
            <pc:docMk/>
            <pc:sldMk cId="280316088" sldId="299"/>
            <ac:cxnSpMk id="39" creationId="{605A0AE5-C809-6AB3-03A8-8EB50954CCD3}"/>
          </ac:cxnSpMkLst>
        </pc:cxnChg>
        <pc:cxnChg chg="add mod">
          <ac:chgData name="Vince Conca" userId="bae6d728571f5349" providerId="LiveId" clId="{88413343-CBBF-47BB-B867-034CE71F86F9}" dt="2024-03-26T15:34:27.757" v="1685" actId="1038"/>
          <ac:cxnSpMkLst>
            <pc:docMk/>
            <pc:sldMk cId="280316088" sldId="299"/>
            <ac:cxnSpMk id="41" creationId="{3885B336-8311-2823-7295-38CBD2BD95FD}"/>
          </ac:cxnSpMkLst>
        </pc:cxnChg>
      </pc:sldChg>
      <pc:sldChg chg="modSp mod">
        <pc:chgData name="Vince Conca" userId="bae6d728571f5349" providerId="LiveId" clId="{88413343-CBBF-47BB-B867-034CE71F86F9}" dt="2024-03-25T20:02:26.576" v="33" actId="768"/>
        <pc:sldMkLst>
          <pc:docMk/>
          <pc:sldMk cId="1277611629" sldId="327"/>
        </pc:sldMkLst>
        <pc:spChg chg="mod">
          <ac:chgData name="Vince Conca" userId="bae6d728571f5349" providerId="LiveId" clId="{88413343-CBBF-47BB-B867-034CE71F86F9}" dt="2024-03-25T20:02:26.576" v="33" actId="768"/>
          <ac:spMkLst>
            <pc:docMk/>
            <pc:sldMk cId="1277611629" sldId="327"/>
            <ac:spMk id="6" creationId="{2C36AF9D-A911-994B-90EA-013D4CDA5604}"/>
          </ac:spMkLst>
        </pc:spChg>
      </pc:sldChg>
      <pc:sldChg chg="modSp mod">
        <pc:chgData name="Vince Conca" userId="bae6d728571f5349" providerId="LiveId" clId="{88413343-CBBF-47BB-B867-034CE71F86F9}" dt="2024-03-26T15:06:33.488" v="1269" actId="20577"/>
        <pc:sldMkLst>
          <pc:docMk/>
          <pc:sldMk cId="2560061391" sldId="332"/>
        </pc:sldMkLst>
        <pc:spChg chg="mod">
          <ac:chgData name="Vince Conca" userId="bae6d728571f5349" providerId="LiveId" clId="{88413343-CBBF-47BB-B867-034CE71F86F9}" dt="2024-03-26T15:06:33.488" v="1269" actId="20577"/>
          <ac:spMkLst>
            <pc:docMk/>
            <pc:sldMk cId="2560061391" sldId="332"/>
            <ac:spMk id="5" creationId="{8E999A1B-8752-489F-A63B-EA2F60186B52}"/>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970898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676081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erunu/coursera_IBMDS_10_capstone/blob/mas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Perunu/coursera_IBMDS_10_capstone/blob/master/eda-pandas-matplotlib.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erunu/coursera_IBMDS_10_capstone/blob/master/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erunu/coursera_IBMDS_10_capstone/blob/master/launch-site-locations-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erunu/coursera_IBMDS_10_capstone/tree/master/dashboard"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erunu/coursera_IBMDS_10_capstone/blob/master/spacex-machine-learning-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Perunu/coursera_IBMDS_10_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erunu/coursera_IBMDS_10_capstone/blob/master/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erunu/coursera_IBMDS_10_capstone/blob/master/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Vince Conca</a:t>
            </a:r>
          </a:p>
          <a:p>
            <a:r>
              <a:rPr lang="en-US" dirty="0">
                <a:solidFill>
                  <a:schemeClr val="bg2"/>
                </a:solidFill>
                <a:latin typeface="Abadi" panose="020B0604020104020204" pitchFamily="34" charset="0"/>
                <a:ea typeface="SF Pro" pitchFamily="2" charset="0"/>
                <a:cs typeface="SF Pro" pitchFamily="2" charset="0"/>
              </a:rPr>
              <a:t>3/27/2024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Reviewed the launch sites and number of launches per site</a:t>
            </a:r>
          </a:p>
          <a:p>
            <a:pPr lvl="1"/>
            <a:r>
              <a:rPr lang="en-US" sz="1800" dirty="0">
                <a:solidFill>
                  <a:schemeClr val="accent3">
                    <a:lumMod val="25000"/>
                  </a:schemeClr>
                </a:solidFill>
                <a:latin typeface="Abadi" panose="020B0604020104020204" pitchFamily="34" charset="0"/>
              </a:rPr>
              <a:t>Majority (55) took place in Florida at site: CCAFS SLC 40</a:t>
            </a:r>
          </a:p>
          <a:p>
            <a:r>
              <a:rPr lang="en-US" sz="2200" dirty="0">
                <a:solidFill>
                  <a:schemeClr val="accent3">
                    <a:lumMod val="25000"/>
                  </a:schemeClr>
                </a:solidFill>
                <a:latin typeface="Abadi" panose="020B0604020104020204" pitchFamily="34" charset="0"/>
              </a:rPr>
              <a:t>Reviewed all orbit types and counts for each orbit</a:t>
            </a:r>
          </a:p>
          <a:p>
            <a:pPr lvl="1"/>
            <a:r>
              <a:rPr lang="en-US" sz="1800" dirty="0">
                <a:solidFill>
                  <a:schemeClr val="accent3">
                    <a:lumMod val="25000"/>
                  </a:schemeClr>
                </a:solidFill>
                <a:latin typeface="Abadi" panose="020B0604020104020204" pitchFamily="34" charset="0"/>
              </a:rPr>
              <a:t>GTO was the favored orbit type with 27 launches of that type.</a:t>
            </a:r>
          </a:p>
          <a:p>
            <a:pPr lvl="2"/>
            <a:r>
              <a:rPr lang="en-US" sz="1400" dirty="0">
                <a:solidFill>
                  <a:schemeClr val="accent3">
                    <a:lumMod val="25000"/>
                  </a:schemeClr>
                </a:solidFill>
                <a:latin typeface="Abadi" panose="020B0604020104020204" pitchFamily="34" charset="0"/>
              </a:rPr>
              <a:t>GTO =  A geosynchronous orbit is a high Earth orbit that allows satellites to match Earth's rotation</a:t>
            </a:r>
          </a:p>
          <a:p>
            <a:r>
              <a:rPr lang="en-US" sz="2200" dirty="0">
                <a:solidFill>
                  <a:schemeClr val="accent3">
                    <a:lumMod val="25000"/>
                  </a:schemeClr>
                </a:solidFill>
                <a:latin typeface="Abadi" panose="020B0604020104020204" pitchFamily="34" charset="0"/>
              </a:rPr>
              <a:t>Reviewed launch outcomes</a:t>
            </a:r>
          </a:p>
          <a:p>
            <a:pPr lvl="1"/>
            <a:r>
              <a:rPr lang="en-US" sz="1800" dirty="0">
                <a:solidFill>
                  <a:schemeClr val="accent3">
                    <a:lumMod val="25000"/>
                  </a:schemeClr>
                </a:solidFill>
                <a:latin typeface="Abadi" panose="020B0604020104020204" pitchFamily="34" charset="0"/>
              </a:rPr>
              <a:t>Majority (41)  were successfully landed to a drone ship </a:t>
            </a:r>
          </a:p>
          <a:p>
            <a:pPr lvl="1"/>
            <a:r>
              <a:rPr lang="en-US" sz="1800" dirty="0">
                <a:solidFill>
                  <a:schemeClr val="accent3">
                    <a:lumMod val="25000"/>
                  </a:schemeClr>
                </a:solidFill>
                <a:latin typeface="Abadi" panose="020B0604020104020204" pitchFamily="34" charset="0"/>
              </a:rPr>
              <a:t>Overall success rate was 67%</a:t>
            </a:r>
          </a:p>
          <a:p>
            <a:r>
              <a:rPr lang="en-US" sz="2200" dirty="0">
                <a:solidFill>
                  <a:schemeClr val="accent3">
                    <a:lumMod val="25000"/>
                  </a:schemeClr>
                </a:solidFill>
                <a:latin typeface="Abadi" panose="020B0604020104020204" pitchFamily="34" charset="0"/>
              </a:rPr>
              <a:t>Prepared data for modeling</a:t>
            </a:r>
          </a:p>
          <a:p>
            <a:pPr lvl="1"/>
            <a:r>
              <a:rPr lang="en-US" sz="1800" dirty="0">
                <a:solidFill>
                  <a:schemeClr val="accent3">
                    <a:lumMod val="25000"/>
                  </a:schemeClr>
                </a:solidFill>
                <a:latin typeface="Abadi" panose="020B0604020104020204" pitchFamily="34" charset="0"/>
              </a:rPr>
              <a:t>Created a ‘Class’ column using 1 for success and 0 for fail			</a:t>
            </a:r>
          </a:p>
          <a:p>
            <a:pPr lvl="2"/>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Wrangling notebook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 </a:t>
            </a:r>
            <a:endParaRPr lang="en-US" sz="2200" dirty="0">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Visualizing the Orbit types and launch outcomes over time can be seen below. </a:t>
            </a:r>
          </a:p>
          <a:p>
            <a:pPr>
              <a:lnSpc>
                <a:spcPct val="100000"/>
              </a:lnSpc>
              <a:spcBef>
                <a:spcPts val="1400"/>
              </a:spcBef>
            </a:pPr>
            <a:r>
              <a:rPr lang="en-US" sz="2200" dirty="0">
                <a:solidFill>
                  <a:schemeClr val="accent3">
                    <a:lumMod val="25000"/>
                  </a:schemeClr>
                </a:solidFill>
                <a:latin typeface="Abadi" panose="020B0604020104020204" pitchFamily="34" charset="0"/>
              </a:rPr>
              <a:t>The below visualizations can be found within </a:t>
            </a:r>
            <a:r>
              <a:rPr lang="en-US" sz="2200" dirty="0">
                <a:solidFill>
                  <a:schemeClr val="accent3">
                    <a:lumMod val="25000"/>
                  </a:schemeClr>
                </a:solidFill>
                <a:latin typeface="Abadi" panose="020B0604020104020204" pitchFamily="34" charset="0"/>
                <a:hlinkClick r:id="rId4"/>
              </a:rPr>
              <a:t>this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notebook.</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3C926B9-CF1C-8E20-85DC-430FAD7CCF33}"/>
              </a:ext>
            </a:extLst>
          </p:cNvPr>
          <p:cNvPicPr>
            <a:picLocks noChangeAspect="1"/>
          </p:cNvPicPr>
          <p:nvPr/>
        </p:nvPicPr>
        <p:blipFill>
          <a:blip r:embed="rId5"/>
          <a:stretch>
            <a:fillRect/>
          </a:stretch>
        </p:blipFill>
        <p:spPr>
          <a:xfrm>
            <a:off x="901382" y="3489260"/>
            <a:ext cx="4836156" cy="2937952"/>
          </a:xfrm>
          <a:prstGeom prst="rect">
            <a:avLst/>
          </a:prstGeom>
        </p:spPr>
      </p:pic>
      <p:pic>
        <p:nvPicPr>
          <p:cNvPr id="8" name="Picture 7">
            <a:extLst>
              <a:ext uri="{FF2B5EF4-FFF2-40B4-BE49-F238E27FC236}">
                <a16:creationId xmlns:a16="http://schemas.microsoft.com/office/drawing/2014/main" id="{35873060-CF7C-0D63-C68F-82E7DC7E669A}"/>
              </a:ext>
            </a:extLst>
          </p:cNvPr>
          <p:cNvPicPr>
            <a:picLocks noChangeAspect="1"/>
          </p:cNvPicPr>
          <p:nvPr/>
        </p:nvPicPr>
        <p:blipFill>
          <a:blip r:embed="rId6"/>
          <a:stretch>
            <a:fillRect/>
          </a:stretch>
        </p:blipFill>
        <p:spPr>
          <a:xfrm>
            <a:off x="6254560" y="3489260"/>
            <a:ext cx="4544239" cy="293795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ran to gather further insights. Some highlights below.</a:t>
            </a:r>
          </a:p>
          <a:p>
            <a:pPr lvl="1">
              <a:lnSpc>
                <a:spcPct val="100000"/>
              </a:lnSpc>
              <a:spcBef>
                <a:spcPts val="0"/>
              </a:spcBef>
            </a:pPr>
            <a:r>
              <a:rPr lang="en-US" sz="1800" dirty="0">
                <a:solidFill>
                  <a:schemeClr val="accent3">
                    <a:lumMod val="25000"/>
                  </a:schemeClr>
                </a:solidFill>
                <a:latin typeface="Abadi"/>
              </a:rPr>
              <a:t>Launch site names</a:t>
            </a:r>
          </a:p>
          <a:p>
            <a:pPr lvl="1">
              <a:lnSpc>
                <a:spcPct val="100000"/>
              </a:lnSpc>
              <a:spcBef>
                <a:spcPts val="0"/>
              </a:spcBef>
            </a:pPr>
            <a:r>
              <a:rPr lang="en-US" sz="1800" dirty="0">
                <a:solidFill>
                  <a:schemeClr val="accent3">
                    <a:lumMod val="25000"/>
                  </a:schemeClr>
                </a:solidFill>
                <a:latin typeface="Abadi"/>
              </a:rPr>
              <a:t>Payload mass carries by boosters launched by NASA</a:t>
            </a:r>
          </a:p>
          <a:p>
            <a:pPr lvl="1">
              <a:lnSpc>
                <a:spcPct val="100000"/>
              </a:lnSpc>
              <a:spcBef>
                <a:spcPts val="0"/>
              </a:spcBef>
            </a:pPr>
            <a:r>
              <a:rPr lang="en-US" sz="1800" dirty="0">
                <a:solidFill>
                  <a:schemeClr val="accent3">
                    <a:lumMod val="25000"/>
                  </a:schemeClr>
                </a:solidFill>
                <a:latin typeface="Abadi"/>
              </a:rPr>
              <a:t>Average payload mass for specific boosters</a:t>
            </a:r>
          </a:p>
          <a:p>
            <a:pPr lvl="1">
              <a:lnSpc>
                <a:spcPct val="100000"/>
              </a:lnSpc>
              <a:spcBef>
                <a:spcPts val="0"/>
              </a:spcBef>
            </a:pPr>
            <a:r>
              <a:rPr lang="en-US" sz="1800" dirty="0">
                <a:solidFill>
                  <a:schemeClr val="accent3">
                    <a:lumMod val="25000"/>
                  </a:schemeClr>
                </a:solidFill>
                <a:latin typeface="Abadi"/>
              </a:rPr>
              <a:t>Date of first successful launch</a:t>
            </a:r>
          </a:p>
          <a:p>
            <a:pPr lvl="1">
              <a:lnSpc>
                <a:spcPct val="100000"/>
              </a:lnSpc>
              <a:spcBef>
                <a:spcPts val="0"/>
              </a:spcBef>
            </a:pPr>
            <a:r>
              <a:rPr lang="en-US" sz="1800" dirty="0">
                <a:solidFill>
                  <a:schemeClr val="accent3">
                    <a:lumMod val="25000"/>
                  </a:schemeClr>
                </a:solidFill>
                <a:latin typeface="Abadi"/>
              </a:rPr>
              <a:t>Total number of successful outcomes</a:t>
            </a:r>
          </a:p>
          <a:p>
            <a:pPr lvl="1">
              <a:lnSpc>
                <a:spcPct val="100000"/>
              </a:lnSpc>
              <a:spcBef>
                <a:spcPts val="0"/>
              </a:spcBef>
            </a:pPr>
            <a:r>
              <a:rPr lang="en-US" sz="1800" dirty="0">
                <a:solidFill>
                  <a:schemeClr val="accent3">
                    <a:lumMod val="25000"/>
                  </a:schemeClr>
                </a:solidFill>
                <a:latin typeface="Abadi"/>
              </a:rPr>
              <a:t>Boosters carrying max payload</a:t>
            </a:r>
          </a:p>
          <a:p>
            <a:pPr lvl="1">
              <a:lnSpc>
                <a:spcPct val="100000"/>
              </a:lnSpc>
              <a:spcBef>
                <a:spcPts val="0"/>
              </a:spcBef>
            </a:pPr>
            <a:r>
              <a:rPr lang="en-US" sz="1800" dirty="0">
                <a:solidFill>
                  <a:schemeClr val="accent3">
                    <a:lumMod val="25000"/>
                  </a:schemeClr>
                </a:solidFill>
                <a:latin typeface="Abadi"/>
              </a:rPr>
              <a:t>Counts of landing outcomes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see the actual queries and results, plus all other queries, refer to </a:t>
            </a:r>
            <a:r>
              <a:rPr lang="en-US" sz="2200" dirty="0">
                <a:solidFill>
                  <a:schemeClr val="accent3">
                    <a:lumMod val="25000"/>
                  </a:schemeClr>
                </a:solidFill>
                <a:latin typeface="Abadi" panose="020B0604020104020204" pitchFamily="34" charset="0"/>
                <a:hlinkClick r:id="rId3"/>
              </a:rPr>
              <a:t>this</a:t>
            </a:r>
            <a:r>
              <a:rPr lang="en-US" sz="2200" dirty="0">
                <a:solidFill>
                  <a:schemeClr val="accent3">
                    <a:lumMod val="25000"/>
                  </a:schemeClr>
                </a:solidFill>
                <a:latin typeface="Abadi" panose="020B0604020104020204" pitchFamily="34" charset="0"/>
              </a:rPr>
              <a:t> notebook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was used to plot launch sites and launch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and marker clusters were used to identify the criteria. </a:t>
            </a:r>
          </a:p>
          <a:p>
            <a:pPr lvl="2">
              <a:lnSpc>
                <a:spcPct val="100000"/>
              </a:lnSpc>
              <a:spcBef>
                <a:spcPts val="1400"/>
              </a:spcBef>
            </a:pPr>
            <a:r>
              <a:rPr lang="en-US" sz="1400" dirty="0">
                <a:solidFill>
                  <a:schemeClr val="accent3">
                    <a:lumMod val="25000"/>
                  </a:schemeClr>
                </a:solidFill>
                <a:latin typeface="Abadi" panose="020B0604020104020204" pitchFamily="34" charset="0"/>
              </a:rPr>
              <a:t>Launch locations included three in Florida and one in California.</a:t>
            </a:r>
          </a:p>
          <a:p>
            <a:pPr lvl="2">
              <a:lnSpc>
                <a:spcPct val="100000"/>
              </a:lnSpc>
              <a:spcBef>
                <a:spcPts val="1400"/>
              </a:spcBef>
            </a:pPr>
            <a:r>
              <a:rPr lang="en-US" sz="1400" dirty="0">
                <a:solidFill>
                  <a:schemeClr val="accent3">
                    <a:lumMod val="25000"/>
                  </a:schemeClr>
                </a:solidFill>
                <a:latin typeface="Abadi" panose="020B0604020104020204" pitchFamily="34" charset="0"/>
              </a:rPr>
              <a:t>Launch sites were very near the coast and away from major cities.</a:t>
            </a:r>
          </a:p>
          <a:p>
            <a:pPr lvl="1">
              <a:lnSpc>
                <a:spcPct val="100000"/>
              </a:lnSpc>
              <a:spcBef>
                <a:spcPts val="1400"/>
              </a:spcBef>
            </a:pPr>
            <a:r>
              <a:rPr lang="en-US" sz="1800" dirty="0">
                <a:solidFill>
                  <a:schemeClr val="accent3">
                    <a:lumMod val="25000"/>
                  </a:schemeClr>
                </a:solidFill>
                <a:latin typeface="Abadi" panose="020B0604020104020204" pitchFamily="34" charset="0"/>
              </a:rPr>
              <a:t>Distance to Miami was calculated to show the distance of a launch site to a major city.</a:t>
            </a:r>
          </a:p>
          <a:p>
            <a:pPr lvl="2">
              <a:lnSpc>
                <a:spcPct val="100000"/>
              </a:lnSpc>
              <a:spcBef>
                <a:spcPts val="1400"/>
              </a:spcBef>
            </a:pPr>
            <a:r>
              <a:rPr lang="en-US" sz="1400" dirty="0">
                <a:solidFill>
                  <a:schemeClr val="accent3">
                    <a:lumMod val="25000"/>
                  </a:schemeClr>
                </a:solidFill>
                <a:latin typeface="Abadi" panose="020B0604020104020204" pitchFamily="34" charset="0"/>
              </a:rPr>
              <a:t>A line on the map indicates the relationship.</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view the Folium visualizations, a notebook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 can be reviewed.</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was created allowing a user to select a specific site or all launch sites along with payload masses as these two criteria carried a lot of weight in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 user could then view the outcomes of launches based on selected criteria.</a:t>
            </a:r>
          </a:p>
          <a:p>
            <a:pPr>
              <a:lnSpc>
                <a:spcPct val="100000"/>
              </a:lnSpc>
              <a:spcBef>
                <a:spcPts val="1400"/>
              </a:spcBef>
            </a:pPr>
            <a:r>
              <a:rPr lang="en-US" sz="2200" dirty="0">
                <a:solidFill>
                  <a:schemeClr val="accent3">
                    <a:lumMod val="25000"/>
                  </a:schemeClr>
                </a:solidFill>
                <a:latin typeface="Abadi" panose="020B0604020104020204" pitchFamily="34" charset="0"/>
              </a:rPr>
              <a:t>The dashboard proved useful in viewing which combinations provided the best launch results.</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containing the python code and the python executable file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7575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models were built: Linear Regression, SVM, Decision Tree, KNN</a:t>
            </a:r>
          </a:p>
          <a:p>
            <a:pPr>
              <a:lnSpc>
                <a:spcPct val="100000"/>
              </a:lnSpc>
              <a:spcBef>
                <a:spcPts val="1400"/>
              </a:spcBef>
            </a:pPr>
            <a:r>
              <a:rPr lang="en-US" sz="2200" dirty="0">
                <a:solidFill>
                  <a:schemeClr val="accent3">
                    <a:lumMod val="25000"/>
                  </a:schemeClr>
                </a:solidFill>
                <a:latin typeface="Abadi" panose="020B0604020104020204" pitchFamily="34" charset="0"/>
              </a:rPr>
              <a:t>Each model used a technique to find ideal parameters to train the model.</a:t>
            </a:r>
          </a:p>
          <a:p>
            <a:pPr>
              <a:lnSpc>
                <a:spcPct val="100000"/>
              </a:lnSpc>
              <a:spcBef>
                <a:spcPts val="1400"/>
              </a:spcBef>
            </a:pPr>
            <a:r>
              <a:rPr lang="en-US" sz="2200" dirty="0">
                <a:solidFill>
                  <a:schemeClr val="accent3">
                    <a:lumMod val="25000"/>
                  </a:schemeClr>
                </a:solidFill>
                <a:latin typeface="Abadi" panose="020B0604020104020204" pitchFamily="34" charset="0"/>
              </a:rPr>
              <a:t>Predictions were made and accuracy calculated.</a:t>
            </a:r>
          </a:p>
          <a:p>
            <a:pPr>
              <a:lnSpc>
                <a:spcPct val="100000"/>
              </a:lnSpc>
              <a:spcBef>
                <a:spcPts val="1400"/>
              </a:spcBef>
            </a:pPr>
            <a:r>
              <a:rPr lang="en-US" sz="2200" dirty="0">
                <a:solidFill>
                  <a:schemeClr val="accent3">
                    <a:lumMod val="25000"/>
                  </a:schemeClr>
                </a:solidFill>
                <a:latin typeface="Abadi" panose="020B0604020104020204" pitchFamily="34" charset="0"/>
              </a:rPr>
              <a:t>Each model was then compared against each other to identify the optimal model.</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can be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BE64CA1F-1F8B-FC9D-7A45-DC969DBAC8A8}"/>
              </a:ext>
            </a:extLst>
          </p:cNvPr>
          <p:cNvSpPr/>
          <p:nvPr/>
        </p:nvSpPr>
        <p:spPr>
          <a:xfrm>
            <a:off x="6749141" y="1643858"/>
            <a:ext cx="1766577" cy="12751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Features and Target </a:t>
            </a:r>
            <a:r>
              <a:rPr lang="en-US" dirty="0" err="1"/>
              <a:t>dataframes</a:t>
            </a:r>
            <a:endParaRPr lang="en-US" dirty="0"/>
          </a:p>
        </p:txBody>
      </p:sp>
      <p:sp>
        <p:nvSpPr>
          <p:cNvPr id="6" name="Rectangle: Rounded Corners 5">
            <a:extLst>
              <a:ext uri="{FF2B5EF4-FFF2-40B4-BE49-F238E27FC236}">
                <a16:creationId xmlns:a16="http://schemas.microsoft.com/office/drawing/2014/main" id="{BE45B68E-270E-E702-9E00-E568C4B3E270}"/>
              </a:ext>
            </a:extLst>
          </p:cNvPr>
          <p:cNvSpPr/>
          <p:nvPr/>
        </p:nvSpPr>
        <p:spPr>
          <a:xfrm>
            <a:off x="9119096" y="1643858"/>
            <a:ext cx="1766577" cy="12751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Split data into Train and Test datasets</a:t>
            </a:r>
          </a:p>
        </p:txBody>
      </p:sp>
      <p:sp>
        <p:nvSpPr>
          <p:cNvPr id="7" name="Rectangle: Rounded Corners 6">
            <a:extLst>
              <a:ext uri="{FF2B5EF4-FFF2-40B4-BE49-F238E27FC236}">
                <a16:creationId xmlns:a16="http://schemas.microsoft.com/office/drawing/2014/main" id="{DE44DABD-47D3-FFBE-4A84-00B35B772D94}"/>
              </a:ext>
            </a:extLst>
          </p:cNvPr>
          <p:cNvSpPr/>
          <p:nvPr/>
        </p:nvSpPr>
        <p:spPr>
          <a:xfrm>
            <a:off x="9119096" y="3301365"/>
            <a:ext cx="1766577" cy="12751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various parameters and create model object</a:t>
            </a:r>
          </a:p>
        </p:txBody>
      </p:sp>
      <p:sp>
        <p:nvSpPr>
          <p:cNvPr id="8" name="Rectangle: Rounded Corners 7">
            <a:extLst>
              <a:ext uri="{FF2B5EF4-FFF2-40B4-BE49-F238E27FC236}">
                <a16:creationId xmlns:a16="http://schemas.microsoft.com/office/drawing/2014/main" id="{1D3BE7A7-B210-4AA2-B2BA-26AAAD615422}"/>
              </a:ext>
            </a:extLst>
          </p:cNvPr>
          <p:cNvSpPr/>
          <p:nvPr/>
        </p:nvSpPr>
        <p:spPr>
          <a:xfrm>
            <a:off x="6749141" y="3301365"/>
            <a:ext cx="1766577" cy="12751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Apply technique to find ideal parameters</a:t>
            </a:r>
          </a:p>
        </p:txBody>
      </p:sp>
      <p:sp>
        <p:nvSpPr>
          <p:cNvPr id="9" name="Rectangle: Rounded Corners 8">
            <a:extLst>
              <a:ext uri="{FF2B5EF4-FFF2-40B4-BE49-F238E27FC236}">
                <a16:creationId xmlns:a16="http://schemas.microsoft.com/office/drawing/2014/main" id="{B0D158AD-8D82-B4EF-9DC9-8000F7DBF50C}"/>
              </a:ext>
            </a:extLst>
          </p:cNvPr>
          <p:cNvSpPr/>
          <p:nvPr/>
        </p:nvSpPr>
        <p:spPr>
          <a:xfrm>
            <a:off x="6749140" y="4903117"/>
            <a:ext cx="1766577" cy="12751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10" name="Rectangle: Rounded Corners 9">
            <a:extLst>
              <a:ext uri="{FF2B5EF4-FFF2-40B4-BE49-F238E27FC236}">
                <a16:creationId xmlns:a16="http://schemas.microsoft.com/office/drawing/2014/main" id="{2F27C0EA-0C9A-8E5E-DA48-2AE63AC4FE76}"/>
              </a:ext>
            </a:extLst>
          </p:cNvPr>
          <p:cNvSpPr/>
          <p:nvPr/>
        </p:nvSpPr>
        <p:spPr>
          <a:xfrm>
            <a:off x="9119096" y="4901778"/>
            <a:ext cx="1766577" cy="12751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Make predictions and view accuracy results</a:t>
            </a:r>
          </a:p>
        </p:txBody>
      </p:sp>
      <p:cxnSp>
        <p:nvCxnSpPr>
          <p:cNvPr id="12" name="Straight Arrow Connector 11">
            <a:extLst>
              <a:ext uri="{FF2B5EF4-FFF2-40B4-BE49-F238E27FC236}">
                <a16:creationId xmlns:a16="http://schemas.microsoft.com/office/drawing/2014/main" id="{3DA76EB2-5A19-8FD7-324F-5142D564D241}"/>
              </a:ext>
            </a:extLst>
          </p:cNvPr>
          <p:cNvCxnSpPr>
            <a:cxnSpLocks/>
            <a:stCxn id="2" idx="3"/>
            <a:endCxn id="6" idx="1"/>
          </p:cNvCxnSpPr>
          <p:nvPr/>
        </p:nvCxnSpPr>
        <p:spPr>
          <a:xfrm>
            <a:off x="8515718" y="2281451"/>
            <a:ext cx="603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D2E52BD-8FEB-18D0-CAF7-2A12BA1DF4AD}"/>
              </a:ext>
            </a:extLst>
          </p:cNvPr>
          <p:cNvCxnSpPr>
            <a:cxnSpLocks/>
            <a:stCxn id="6" idx="2"/>
            <a:endCxn id="7" idx="0"/>
          </p:cNvCxnSpPr>
          <p:nvPr/>
        </p:nvCxnSpPr>
        <p:spPr>
          <a:xfrm>
            <a:off x="10002385" y="2919043"/>
            <a:ext cx="0" cy="382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872F74-FA7A-520E-8D24-0BB8AA4C81E8}"/>
              </a:ext>
            </a:extLst>
          </p:cNvPr>
          <p:cNvCxnSpPr>
            <a:cxnSpLocks/>
            <a:stCxn id="7" idx="1"/>
            <a:endCxn id="8" idx="3"/>
          </p:cNvCxnSpPr>
          <p:nvPr/>
        </p:nvCxnSpPr>
        <p:spPr>
          <a:xfrm flipH="1">
            <a:off x="8515718" y="3938958"/>
            <a:ext cx="603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239753A-2D11-C437-50B2-100151B69B3A}"/>
              </a:ext>
            </a:extLst>
          </p:cNvPr>
          <p:cNvCxnSpPr>
            <a:cxnSpLocks/>
            <a:stCxn id="8" idx="2"/>
            <a:endCxn id="9" idx="0"/>
          </p:cNvCxnSpPr>
          <p:nvPr/>
        </p:nvCxnSpPr>
        <p:spPr>
          <a:xfrm flipH="1">
            <a:off x="7632429" y="4576550"/>
            <a:ext cx="1" cy="32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053F8C6-5F23-3655-0A95-6BB1D4E47243}"/>
              </a:ext>
            </a:extLst>
          </p:cNvPr>
          <p:cNvCxnSpPr>
            <a:cxnSpLocks/>
            <a:stCxn id="9" idx="3"/>
            <a:endCxn id="10" idx="1"/>
          </p:cNvCxnSpPr>
          <p:nvPr/>
        </p:nvCxnSpPr>
        <p:spPr>
          <a:xfrm flipV="1">
            <a:off x="8515717" y="5539371"/>
            <a:ext cx="603379" cy="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7587528" cy="36541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Results are detailed on the remaining slides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6F813-356B-E375-B526-6E73B1B5EDB1}"/>
              </a:ext>
            </a:extLst>
          </p:cNvPr>
          <p:cNvPicPr>
            <a:picLocks noChangeAspect="1"/>
          </p:cNvPicPr>
          <p:nvPr/>
        </p:nvPicPr>
        <p:blipFill>
          <a:blip r:embed="rId3"/>
          <a:stretch>
            <a:fillRect/>
          </a:stretch>
        </p:blipFill>
        <p:spPr>
          <a:xfrm>
            <a:off x="754487" y="1608725"/>
            <a:ext cx="10683025" cy="309956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784501"/>
            <a:ext cx="9946841" cy="1693572"/>
          </a:xfrm>
          <a:prstGeom prst="rect">
            <a:avLst/>
          </a:prstGeom>
        </p:spPr>
        <p:txBody>
          <a:bodyPr>
            <a:normAutofit fontScale="9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0 (red dots) = failed outcomes; 1 (green dots) = successful outcome</a:t>
            </a:r>
          </a:p>
          <a:p>
            <a:pPr>
              <a:lnSpc>
                <a:spcPct val="100000"/>
              </a:lnSpc>
              <a:spcBef>
                <a:spcPts val="1400"/>
              </a:spcBef>
            </a:pPr>
            <a:r>
              <a:rPr lang="en-US" sz="2200" dirty="0">
                <a:solidFill>
                  <a:schemeClr val="accent3">
                    <a:lumMod val="25000"/>
                  </a:schemeClr>
                </a:solidFill>
                <a:latin typeface="Abadi" panose="020B0604020104020204" pitchFamily="34" charset="0"/>
              </a:rPr>
              <a:t>As the launches increased, the success rate improved. This also points out the high number of fails for location CCAFS SLC 40 is due to that is the only site with early launches when there was a much higher fail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78439"/>
            <a:ext cx="10041803" cy="2067060"/>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sites held launches with payloads under 10,000kg with varying degrees of success.</a:t>
            </a:r>
          </a:p>
          <a:p>
            <a:pPr>
              <a:lnSpc>
                <a:spcPct val="100000"/>
              </a:lnSpc>
              <a:spcBef>
                <a:spcPts val="1400"/>
              </a:spcBef>
            </a:pPr>
            <a:r>
              <a:rPr lang="en-US" sz="2200" dirty="0">
                <a:solidFill>
                  <a:schemeClr val="accent3">
                    <a:lumMod val="25000"/>
                  </a:schemeClr>
                </a:solidFill>
                <a:latin typeface="Abadi" panose="020B0604020104020204" pitchFamily="34" charset="0"/>
              </a:rPr>
              <a:t>Location VAFB SLC 4E did not have any payloads greater than 10,000kg.</a:t>
            </a:r>
          </a:p>
          <a:p>
            <a:pPr>
              <a:lnSpc>
                <a:spcPct val="100000"/>
              </a:lnSpc>
              <a:spcBef>
                <a:spcPts val="1400"/>
              </a:spcBef>
            </a:pPr>
            <a:r>
              <a:rPr lang="en-US" sz="2200" dirty="0">
                <a:solidFill>
                  <a:schemeClr val="accent3">
                    <a:lumMod val="25000"/>
                  </a:schemeClr>
                </a:solidFill>
                <a:latin typeface="Abadi" panose="020B0604020104020204" pitchFamily="34" charset="0"/>
              </a:rPr>
              <a:t>Majority of all launches were under 8,000kg payload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8B93874-2D35-0BE1-5BEF-6B7D78B4B404}"/>
              </a:ext>
            </a:extLst>
          </p:cNvPr>
          <p:cNvPicPr>
            <a:picLocks noChangeAspect="1"/>
          </p:cNvPicPr>
          <p:nvPr/>
        </p:nvPicPr>
        <p:blipFill>
          <a:blip r:embed="rId3"/>
          <a:stretch>
            <a:fillRect/>
          </a:stretch>
        </p:blipFill>
        <p:spPr>
          <a:xfrm>
            <a:off x="511124" y="1429963"/>
            <a:ext cx="7744234" cy="3762676"/>
          </a:xfrm>
          <a:prstGeom prst="rect">
            <a:avLst/>
          </a:prstGeom>
        </p:spPr>
      </p:pic>
      <p:sp>
        <p:nvSpPr>
          <p:cNvPr id="7" name="TextBox 6">
            <a:extLst>
              <a:ext uri="{FF2B5EF4-FFF2-40B4-BE49-F238E27FC236}">
                <a16:creationId xmlns:a16="http://schemas.microsoft.com/office/drawing/2014/main" id="{6A340465-B625-5CA2-CB79-B8746AFBA909}"/>
              </a:ext>
            </a:extLst>
          </p:cNvPr>
          <p:cNvSpPr txBox="1"/>
          <p:nvPr/>
        </p:nvSpPr>
        <p:spPr>
          <a:xfrm>
            <a:off x="8583769" y="2002665"/>
            <a:ext cx="3097107" cy="1379865"/>
          </a:xfrm>
          <a:prstGeom prst="rect">
            <a:avLst/>
          </a:prstGeom>
          <a:noFill/>
        </p:spPr>
        <p:txBody>
          <a:bodyPr wrap="square" rtlCol="0">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0 (red dots) = failed outcomes </a:t>
            </a:r>
          </a:p>
          <a:p>
            <a:pPr>
              <a:lnSpc>
                <a:spcPct val="100000"/>
              </a:lnSpc>
              <a:spcBef>
                <a:spcPts val="1400"/>
              </a:spcBef>
            </a:pPr>
            <a:r>
              <a:rPr lang="en-US" sz="1800" dirty="0">
                <a:solidFill>
                  <a:schemeClr val="accent3">
                    <a:lumMod val="25000"/>
                  </a:schemeClr>
                </a:solidFill>
                <a:latin typeface="Abadi" panose="020B0604020104020204" pitchFamily="34" charset="0"/>
              </a:rPr>
              <a:t>1 (green dots) = successful outcome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39660A-967C-347B-735B-69DE68F57192}"/>
              </a:ext>
            </a:extLst>
          </p:cNvPr>
          <p:cNvPicPr>
            <a:picLocks noChangeAspect="1"/>
          </p:cNvPicPr>
          <p:nvPr/>
        </p:nvPicPr>
        <p:blipFill>
          <a:blip r:embed="rId3"/>
          <a:stretch>
            <a:fillRect/>
          </a:stretch>
        </p:blipFill>
        <p:spPr>
          <a:xfrm>
            <a:off x="910036" y="1519598"/>
            <a:ext cx="6469558" cy="393023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009880"/>
            <a:ext cx="10614913" cy="1526801"/>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 types of ES-L1, GEO, HEO, and SSO had 100%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GTO was the lowest with no orbit types for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01921"/>
            <a:ext cx="10151274" cy="2408349"/>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VLEO success is more attributed to it being later flights. </a:t>
            </a:r>
          </a:p>
          <a:p>
            <a:pPr>
              <a:lnSpc>
                <a:spcPct val="100000"/>
              </a:lnSpc>
              <a:spcBef>
                <a:spcPts val="1400"/>
              </a:spcBef>
            </a:pPr>
            <a:r>
              <a:rPr lang="en-US" sz="2200" dirty="0">
                <a:solidFill>
                  <a:schemeClr val="accent3">
                    <a:lumMod val="25000"/>
                  </a:schemeClr>
                </a:solidFill>
                <a:latin typeface="Abadi" panose="020B0604020104020204" pitchFamily="34" charset="0"/>
              </a:rPr>
              <a:t>The failure rates of LEO, ISS, PO, and GTO can be more attributed to they were the only orbit types for early flights.</a:t>
            </a:r>
          </a:p>
          <a:p>
            <a:pPr>
              <a:lnSpc>
                <a:spcPct val="100000"/>
              </a:lnSpc>
              <a:spcBef>
                <a:spcPts val="1400"/>
              </a:spcBef>
            </a:pPr>
            <a:r>
              <a:rPr lang="en-US" sz="2200" dirty="0">
                <a:solidFill>
                  <a:schemeClr val="accent3">
                    <a:lumMod val="25000"/>
                  </a:schemeClr>
                </a:solidFill>
                <a:latin typeface="Abadi" panose="020B0604020104020204" pitchFamily="34" charset="0"/>
              </a:rPr>
              <a:t>Since orbit types were not consistently tested from start to finish, it’s hard to glean what sort of success or failure can be attributed to orbit type.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24EC9AF-F4F2-E64F-04F7-5F648B78F961}"/>
              </a:ext>
            </a:extLst>
          </p:cNvPr>
          <p:cNvPicPr>
            <a:picLocks noChangeAspect="1"/>
          </p:cNvPicPr>
          <p:nvPr/>
        </p:nvPicPr>
        <p:blipFill>
          <a:blip r:embed="rId3"/>
          <a:stretch>
            <a:fillRect/>
          </a:stretch>
        </p:blipFill>
        <p:spPr>
          <a:xfrm>
            <a:off x="180305" y="1364703"/>
            <a:ext cx="11584546" cy="33920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05B809-A828-B1B9-C3EF-4CA1A7478261}"/>
              </a:ext>
            </a:extLst>
          </p:cNvPr>
          <p:cNvPicPr>
            <a:picLocks noChangeAspect="1"/>
          </p:cNvPicPr>
          <p:nvPr/>
        </p:nvPicPr>
        <p:blipFill>
          <a:blip r:embed="rId4"/>
          <a:stretch>
            <a:fillRect/>
          </a:stretch>
        </p:blipFill>
        <p:spPr>
          <a:xfrm>
            <a:off x="770011" y="1393388"/>
            <a:ext cx="9245916" cy="408013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473521"/>
            <a:ext cx="10318699" cy="9536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GTO had many launches, with no clear success, using payload between ~3,000kg and ~7,000kg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rate has steadily increased from 2013.</a:t>
            </a:r>
          </a:p>
          <a:p>
            <a:pPr>
              <a:lnSpc>
                <a:spcPct val="100000"/>
              </a:lnSpc>
              <a:spcBef>
                <a:spcPts val="1400"/>
              </a:spcBef>
            </a:pPr>
            <a:r>
              <a:rPr lang="en-US" sz="2200" dirty="0">
                <a:solidFill>
                  <a:schemeClr val="accent3">
                    <a:lumMod val="25000"/>
                  </a:schemeClr>
                </a:solidFill>
                <a:latin typeface="Abadi" panose="020B0604020104020204" pitchFamily="34" charset="0"/>
              </a:rPr>
              <a:t>A dip took place in 2018, but recovered to an all time success high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CC856DD6-FDF0-0C9A-3D1C-EE338CA46390}"/>
              </a:ext>
            </a:extLst>
          </p:cNvPr>
          <p:cNvPicPr>
            <a:picLocks noChangeAspect="1"/>
          </p:cNvPicPr>
          <p:nvPr/>
        </p:nvPicPr>
        <p:blipFill>
          <a:blip r:embed="rId3"/>
          <a:stretch>
            <a:fillRect/>
          </a:stretch>
        </p:blipFill>
        <p:spPr>
          <a:xfrm>
            <a:off x="4857452" y="1523891"/>
            <a:ext cx="6739838" cy="435745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names are:</a:t>
            </a:r>
          </a:p>
          <a:p>
            <a:pPr lvl="2">
              <a:lnSpc>
                <a:spcPct val="100000"/>
              </a:lnSpc>
              <a:spcBef>
                <a:spcPts val="1400"/>
              </a:spcBef>
            </a:pPr>
            <a:r>
              <a:rPr lang="en-US" sz="1400" dirty="0">
                <a:solidFill>
                  <a:schemeClr val="accent3">
                    <a:lumMod val="25000"/>
                  </a:schemeClr>
                </a:solidFill>
                <a:latin typeface="Abadi" panose="020B0604020104020204" pitchFamily="34" charset="0"/>
              </a:rPr>
              <a:t>CCAFS LC-40</a:t>
            </a:r>
          </a:p>
          <a:p>
            <a:pPr lvl="2">
              <a:lnSpc>
                <a:spcPct val="100000"/>
              </a:lnSpc>
              <a:spcBef>
                <a:spcPts val="1400"/>
              </a:spcBef>
            </a:pPr>
            <a:r>
              <a:rPr lang="en-US" sz="1400" dirty="0">
                <a:solidFill>
                  <a:schemeClr val="accent3">
                    <a:lumMod val="25000"/>
                  </a:schemeClr>
                </a:solidFill>
                <a:latin typeface="Abadi" panose="020B0604020104020204" pitchFamily="34" charset="0"/>
              </a:rPr>
              <a:t>VAFB SLC-4E</a:t>
            </a:r>
          </a:p>
          <a:p>
            <a:pPr lvl="2">
              <a:lnSpc>
                <a:spcPct val="100000"/>
              </a:lnSpc>
              <a:spcBef>
                <a:spcPts val="1400"/>
              </a:spcBef>
            </a:pPr>
            <a:r>
              <a:rPr lang="en-US" sz="1400" dirty="0">
                <a:solidFill>
                  <a:schemeClr val="accent3">
                    <a:lumMod val="25000"/>
                  </a:schemeClr>
                </a:solidFill>
                <a:latin typeface="Abadi" panose="020B0604020104020204" pitchFamily="34" charset="0"/>
              </a:rPr>
              <a:t>KSC LC-39A</a:t>
            </a:r>
          </a:p>
          <a:p>
            <a:pPr lvl="2">
              <a:lnSpc>
                <a:spcPct val="100000"/>
              </a:lnSpc>
              <a:spcBef>
                <a:spcPts val="1400"/>
              </a:spcBef>
            </a:pPr>
            <a:r>
              <a:rPr lang="en-US" sz="1400" dirty="0">
                <a:solidFill>
                  <a:schemeClr val="accent3">
                    <a:lumMod val="25000"/>
                  </a:schemeClr>
                </a:solidFill>
                <a:latin typeface="Abadi" panose="020B0604020104020204" pitchFamily="34" charset="0"/>
              </a:rPr>
              <a:t>CCAFS SLC-40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SQL query used was:</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SELECT DISTINCT "</a:t>
            </a:r>
            <a:r>
              <a:rPr lang="en-US" sz="1400" dirty="0" err="1">
                <a:solidFill>
                  <a:schemeClr val="accent3">
                    <a:lumMod val="25000"/>
                  </a:schemeClr>
                </a:solidFill>
                <a:latin typeface="Abadi" panose="020B0604020104020204" pitchFamily="34" charset="0"/>
              </a:rPr>
              <a:t>Launch_Site</a:t>
            </a:r>
            <a:r>
              <a:rPr lang="en-US" sz="1400" dirty="0">
                <a:solidFill>
                  <a:schemeClr val="accent3">
                    <a:lumMod val="25000"/>
                  </a:schemeClr>
                </a:solidFill>
                <a:latin typeface="Abadi" panose="020B0604020104020204" pitchFamily="34" charset="0"/>
              </a:rPr>
              <a:t>“</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00109883-B716-2512-21AF-C24D135CB9F8}"/>
              </a:ext>
            </a:extLst>
          </p:cNvPr>
          <p:cNvPicPr>
            <a:picLocks noChangeAspect="1"/>
          </p:cNvPicPr>
          <p:nvPr/>
        </p:nvPicPr>
        <p:blipFill>
          <a:blip r:embed="rId3"/>
          <a:stretch>
            <a:fillRect/>
          </a:stretch>
        </p:blipFill>
        <p:spPr>
          <a:xfrm>
            <a:off x="7844583" y="2251178"/>
            <a:ext cx="1494040" cy="204589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SQL query used was:</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SELECT * </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FROM SPACEXTABLE</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WHERE "</a:t>
            </a:r>
            <a:r>
              <a:rPr lang="en-US" sz="1400" dirty="0" err="1">
                <a:solidFill>
                  <a:schemeClr val="accent3">
                    <a:lumMod val="25000"/>
                  </a:schemeClr>
                </a:solidFill>
                <a:latin typeface="Abadi" panose="020B0604020104020204" pitchFamily="34" charset="0"/>
              </a:rPr>
              <a:t>Launch_Site</a:t>
            </a:r>
            <a:r>
              <a:rPr lang="en-US" sz="1400" dirty="0">
                <a:solidFill>
                  <a:schemeClr val="accent3">
                    <a:lumMod val="25000"/>
                  </a:schemeClr>
                </a:solidFill>
                <a:latin typeface="Abadi" panose="020B0604020104020204" pitchFamily="34" charset="0"/>
              </a:rPr>
              <a:t>" LIKE 'CCA%’</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A1FCAA9-D0C3-FCA7-CCAA-4D7243F2CF25}"/>
              </a:ext>
            </a:extLst>
          </p:cNvPr>
          <p:cNvPicPr>
            <a:picLocks noChangeAspect="1"/>
          </p:cNvPicPr>
          <p:nvPr/>
        </p:nvPicPr>
        <p:blipFill>
          <a:blip r:embed="rId3"/>
          <a:stretch>
            <a:fillRect/>
          </a:stretch>
        </p:blipFill>
        <p:spPr>
          <a:xfrm>
            <a:off x="770009" y="2358100"/>
            <a:ext cx="10135478" cy="140982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99,980kg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SQL query used was:</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SELECT SUM(PAYLOAD_MASS__KG_) AS 'NASA Total Payload Mass (KG)’</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FROM SPACEXTABLE</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WHERE Customer LIKE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9D8EB7FD-A023-CCA3-BFA4-2F28165CF782}"/>
              </a:ext>
            </a:extLst>
          </p:cNvPr>
          <p:cNvPicPr>
            <a:picLocks noChangeAspect="1"/>
          </p:cNvPicPr>
          <p:nvPr/>
        </p:nvPicPr>
        <p:blipFill>
          <a:blip r:embed="rId3"/>
          <a:stretch>
            <a:fillRect/>
          </a:stretch>
        </p:blipFill>
        <p:spPr>
          <a:xfrm>
            <a:off x="7822388" y="2913914"/>
            <a:ext cx="2693211" cy="79491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2,534.67kg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SQL query used was:</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SELECT AVG(PAYLOAD_MASS__KG_) AS 'AVG Payload Mass (KG) Booster F9 v1.1’</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FROM SPACEXTABLE</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WHERE </a:t>
            </a:r>
            <a:r>
              <a:rPr lang="en-US" sz="1400" dirty="0" err="1">
                <a:solidFill>
                  <a:schemeClr val="accent3">
                    <a:lumMod val="25000"/>
                  </a:schemeClr>
                </a:solidFill>
                <a:latin typeface="Abadi" panose="020B0604020104020204" pitchFamily="34" charset="0"/>
              </a:rPr>
              <a:t>Booster_Version</a:t>
            </a:r>
            <a:r>
              <a:rPr lang="en-US" sz="1400" dirty="0">
                <a:solidFill>
                  <a:schemeClr val="accent3">
                    <a:lumMod val="25000"/>
                  </a:schemeClr>
                </a:solidFill>
                <a:latin typeface="Abadi" panose="020B0604020104020204" pitchFamily="34" charset="0"/>
              </a:rPr>
              <a:t> LIKE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FD522C8-34A5-D60F-70B2-1E017737ADF4}"/>
              </a:ext>
            </a:extLst>
          </p:cNvPr>
          <p:cNvPicPr>
            <a:picLocks noChangeAspect="1"/>
          </p:cNvPicPr>
          <p:nvPr/>
        </p:nvPicPr>
        <p:blipFill>
          <a:blip r:embed="rId3"/>
          <a:stretch>
            <a:fillRect/>
          </a:stretch>
        </p:blipFill>
        <p:spPr>
          <a:xfrm>
            <a:off x="7402393" y="3056431"/>
            <a:ext cx="3883218" cy="86916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a:t>
            </a:r>
          </a:p>
          <a:p>
            <a:pPr lvl="1">
              <a:lnSpc>
                <a:spcPct val="100000"/>
              </a:lnSpc>
              <a:spcBef>
                <a:spcPts val="1400"/>
              </a:spcBef>
            </a:pPr>
            <a:r>
              <a:rPr lang="en-US" dirty="0">
                <a:solidFill>
                  <a:schemeClr val="accent3">
                    <a:lumMod val="25000"/>
                  </a:schemeClr>
                </a:solidFill>
              </a:rPr>
              <a:t>December 22, 2015</a:t>
            </a:r>
          </a:p>
          <a:p>
            <a:pPr lvl="1">
              <a:lnSpc>
                <a:spcPct val="100000"/>
              </a:lnSpc>
              <a:spcBef>
                <a:spcPts val="1400"/>
              </a:spcBef>
            </a:pPr>
            <a:endParaRPr lang="en-US" dirty="0">
              <a:solidFill>
                <a:schemeClr val="accent3">
                  <a:lumMod val="25000"/>
                </a:schemeClr>
              </a:solidFill>
            </a:endParaRPr>
          </a:p>
          <a:p>
            <a:pPr marL="457200" lvl="1" indent="0">
              <a:lnSpc>
                <a:spcPct val="100000"/>
              </a:lnSpc>
              <a:spcBef>
                <a:spcPts val="1400"/>
              </a:spcBef>
              <a:buNone/>
            </a:pPr>
            <a:endParaRPr lang="en-US" dirty="0">
              <a:solidFill>
                <a:schemeClr val="accent3">
                  <a:lumMod val="25000"/>
                </a:schemeClr>
              </a:solidFill>
            </a:endParaRP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SQL query used was:</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SELECT DISTINCT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Date AS 'First Successful Landing’</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FROM SPACEXTABLE</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WHERE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 'Success (ground pad)’</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ORDER BY date ASC</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LIMIT 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03AFBBF-5A75-09BE-DD56-17A5E36B2F05}"/>
              </a:ext>
            </a:extLst>
          </p:cNvPr>
          <p:cNvPicPr>
            <a:picLocks noChangeAspect="1"/>
          </p:cNvPicPr>
          <p:nvPr/>
        </p:nvPicPr>
        <p:blipFill>
          <a:blip r:embed="rId3"/>
          <a:stretch>
            <a:fillRect/>
          </a:stretch>
        </p:blipFill>
        <p:spPr>
          <a:xfrm>
            <a:off x="7106536" y="2939725"/>
            <a:ext cx="4225269" cy="8292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boosters which have successfully landed on drone ship and had payload mass greater than 4000 but less than 6000</a:t>
            </a:r>
          </a:p>
          <a:p>
            <a:pPr lvl="2">
              <a:lnSpc>
                <a:spcPct val="100000"/>
              </a:lnSpc>
              <a:spcBef>
                <a:spcPts val="1400"/>
              </a:spcBef>
            </a:pPr>
            <a:r>
              <a:rPr lang="en-US" sz="1400" dirty="0">
                <a:solidFill>
                  <a:schemeClr val="accent3">
                    <a:lumMod val="25000"/>
                  </a:schemeClr>
                </a:solidFill>
                <a:latin typeface="Abadi" panose="020B0604020104020204" pitchFamily="34" charset="0"/>
              </a:rPr>
              <a:t>F9 FT B1022</a:t>
            </a:r>
          </a:p>
          <a:p>
            <a:pPr lvl="2">
              <a:lnSpc>
                <a:spcPct val="100000"/>
              </a:lnSpc>
              <a:spcBef>
                <a:spcPts val="1400"/>
              </a:spcBef>
            </a:pPr>
            <a:r>
              <a:rPr lang="en-US" sz="1400" dirty="0">
                <a:solidFill>
                  <a:schemeClr val="accent3">
                    <a:lumMod val="25000"/>
                  </a:schemeClr>
                </a:solidFill>
                <a:latin typeface="Abadi" panose="020B0604020104020204" pitchFamily="34" charset="0"/>
              </a:rPr>
              <a:t>F9 FT B1026</a:t>
            </a:r>
          </a:p>
          <a:p>
            <a:pPr lvl="2">
              <a:lnSpc>
                <a:spcPct val="100000"/>
              </a:lnSpc>
              <a:spcBef>
                <a:spcPts val="1400"/>
              </a:spcBef>
            </a:pPr>
            <a:r>
              <a:rPr lang="en-US" sz="1400" dirty="0">
                <a:solidFill>
                  <a:schemeClr val="accent3">
                    <a:lumMod val="25000"/>
                  </a:schemeClr>
                </a:solidFill>
                <a:latin typeface="Abadi" panose="020B0604020104020204" pitchFamily="34" charset="0"/>
              </a:rPr>
              <a:t>F9 FT B1021.2</a:t>
            </a:r>
          </a:p>
          <a:p>
            <a:pPr lvl="2">
              <a:lnSpc>
                <a:spcPct val="100000"/>
              </a:lnSpc>
              <a:spcBef>
                <a:spcPts val="1400"/>
              </a:spcBef>
            </a:pPr>
            <a:r>
              <a:rPr lang="en-US" sz="1400" dirty="0">
                <a:solidFill>
                  <a:schemeClr val="accent3">
                    <a:lumMod val="25000"/>
                  </a:schemeClr>
                </a:solidFill>
                <a:latin typeface="Abadi" panose="020B0604020104020204" pitchFamily="34" charset="0"/>
              </a:rPr>
              <a:t>F9 FT B1031.2</a:t>
            </a: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SQL query used was:</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SELECT </a:t>
            </a:r>
            <a:r>
              <a:rPr lang="en-US" sz="1400" dirty="0" err="1">
                <a:solidFill>
                  <a:schemeClr val="accent3">
                    <a:lumMod val="25000"/>
                  </a:schemeClr>
                </a:solidFill>
                <a:latin typeface="Abadi" panose="020B0604020104020204" pitchFamily="34" charset="0"/>
              </a:rPr>
              <a:t>Booster_Version</a:t>
            </a:r>
            <a:endParaRPr lang="en-US" sz="1400" dirty="0">
              <a:solidFill>
                <a:schemeClr val="accent3">
                  <a:lumMod val="25000"/>
                </a:schemeClr>
              </a:solidFill>
              <a:latin typeface="Abadi" panose="020B0604020104020204" pitchFamily="34" charset="0"/>
            </a:endParaRP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FROM SPACEXTABLE</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WHERE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 "Success (drone ship)" </a:t>
            </a:r>
          </a:p>
          <a:p>
            <a:pPr marL="1371600" lvl="3" indent="0">
              <a:lnSpc>
                <a:spcPct val="150000"/>
              </a:lnSpc>
              <a:spcBef>
                <a:spcPts val="0"/>
              </a:spcBef>
              <a:buNone/>
            </a:pPr>
            <a:r>
              <a:rPr lang="en-US" sz="1200" dirty="0">
                <a:solidFill>
                  <a:schemeClr val="accent3">
                    <a:lumMod val="25000"/>
                  </a:schemeClr>
                </a:solidFill>
                <a:latin typeface="Abadi" panose="020B0604020104020204" pitchFamily="34" charset="0"/>
              </a:rPr>
              <a:t>AND PAYLOAD_MASS__KG_ &gt; 4000    </a:t>
            </a:r>
          </a:p>
          <a:p>
            <a:pPr marL="1371600" lvl="3" indent="0">
              <a:lnSpc>
                <a:spcPct val="150000"/>
              </a:lnSpc>
              <a:spcBef>
                <a:spcPts val="0"/>
              </a:spcBef>
              <a:buNone/>
            </a:pPr>
            <a:r>
              <a:rPr lang="en-US" sz="1200" dirty="0">
                <a:solidFill>
                  <a:schemeClr val="accent3">
                    <a:lumMod val="25000"/>
                  </a:schemeClr>
                </a:solidFill>
                <a:latin typeface="Abadi" panose="020B0604020104020204" pitchFamily="34" charset="0"/>
              </a:rPr>
              <a:t>AND PAYLOAD_MASS__KG_ &lt; 6000;</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967A54B-259B-873A-BF0C-E3CA6BEA23FE}"/>
              </a:ext>
            </a:extLst>
          </p:cNvPr>
          <p:cNvPicPr>
            <a:picLocks noChangeAspect="1"/>
          </p:cNvPicPr>
          <p:nvPr/>
        </p:nvPicPr>
        <p:blipFill>
          <a:blip r:embed="rId3"/>
          <a:stretch>
            <a:fillRect/>
          </a:stretch>
        </p:blipFill>
        <p:spPr>
          <a:xfrm>
            <a:off x="9271488" y="3101723"/>
            <a:ext cx="1629767" cy="200191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85258"/>
            <a:ext cx="8079350" cy="40930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Methodology</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creation</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modeling</a:t>
            </a: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a:solidFill>
                  <a:schemeClr val="accent3">
                    <a:lumMod val="25000"/>
                  </a:schemeClr>
                </a:solidFill>
                <a:latin typeface="Abadi" panose="020B0604020104020204" pitchFamily="34" charset="0"/>
              </a:rPr>
              <a:t>Overall success rate for the Falcon 9 was 67% allowing the option to reuse the first stage of the rocket 2 out of every 3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 100</a:t>
            </a:r>
          </a:p>
          <a:p>
            <a:pPr lvl="1">
              <a:lnSpc>
                <a:spcPct val="100000"/>
              </a:lnSpc>
              <a:spcBef>
                <a:spcPts val="1400"/>
              </a:spcBef>
            </a:pPr>
            <a:r>
              <a:rPr lang="en-US" sz="1800" dirty="0">
                <a:solidFill>
                  <a:schemeClr val="accent3">
                    <a:lumMod val="25000"/>
                  </a:schemeClr>
                </a:solidFill>
                <a:latin typeface="Abadi" panose="020B0604020104020204" pitchFamily="34" charset="0"/>
              </a:rPr>
              <a:t>Failures: 1</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1st SQL query used:</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SELECT COUNT(</a:t>
            </a:r>
            <a:r>
              <a:rPr lang="en-US" sz="1400" dirty="0" err="1">
                <a:solidFill>
                  <a:schemeClr val="accent3">
                    <a:lumMod val="25000"/>
                  </a:schemeClr>
                </a:solidFill>
                <a:latin typeface="Abadi" panose="020B0604020104020204" pitchFamily="34" charset="0"/>
              </a:rPr>
              <a:t>Mission_Outcome</a:t>
            </a:r>
            <a:r>
              <a:rPr lang="en-US" sz="1400" dirty="0">
                <a:solidFill>
                  <a:schemeClr val="accent3">
                    <a:lumMod val="25000"/>
                  </a:schemeClr>
                </a:solidFill>
                <a:latin typeface="Abadi" panose="020B0604020104020204" pitchFamily="34" charset="0"/>
              </a:rPr>
              <a:t>) AS 'Successes Count’</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FROM SPACEXTABLE</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WHERE </a:t>
            </a:r>
            <a:r>
              <a:rPr lang="en-US" sz="1400" dirty="0" err="1">
                <a:solidFill>
                  <a:schemeClr val="accent3">
                    <a:lumMod val="25000"/>
                  </a:schemeClr>
                </a:solidFill>
                <a:latin typeface="Abadi" panose="020B0604020104020204" pitchFamily="34" charset="0"/>
              </a:rPr>
              <a:t>Mission_Outcome</a:t>
            </a:r>
            <a:r>
              <a:rPr lang="en-US" sz="1400" dirty="0">
                <a:solidFill>
                  <a:schemeClr val="accent3">
                    <a:lumMod val="25000"/>
                  </a:schemeClr>
                </a:solidFill>
                <a:latin typeface="Abadi" panose="020B0604020104020204" pitchFamily="34" charset="0"/>
              </a:rPr>
              <a:t> LIKE '%Success%';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8C3BB5F-1474-70A1-361B-1A38A46F7DD9}"/>
              </a:ext>
            </a:extLst>
          </p:cNvPr>
          <p:cNvPicPr>
            <a:picLocks noChangeAspect="1"/>
          </p:cNvPicPr>
          <p:nvPr/>
        </p:nvPicPr>
        <p:blipFill>
          <a:blip r:embed="rId3"/>
          <a:stretch>
            <a:fillRect/>
          </a:stretch>
        </p:blipFill>
        <p:spPr>
          <a:xfrm>
            <a:off x="7007959" y="2640803"/>
            <a:ext cx="1801762" cy="780290"/>
          </a:xfrm>
          <a:prstGeom prst="rect">
            <a:avLst/>
          </a:prstGeom>
        </p:spPr>
      </p:pic>
      <p:pic>
        <p:nvPicPr>
          <p:cNvPr id="8" name="Picture 7">
            <a:extLst>
              <a:ext uri="{FF2B5EF4-FFF2-40B4-BE49-F238E27FC236}">
                <a16:creationId xmlns:a16="http://schemas.microsoft.com/office/drawing/2014/main" id="{7419790E-8F55-850D-538A-27DBF6D19507}"/>
              </a:ext>
            </a:extLst>
          </p:cNvPr>
          <p:cNvPicPr>
            <a:picLocks noChangeAspect="1"/>
          </p:cNvPicPr>
          <p:nvPr/>
        </p:nvPicPr>
        <p:blipFill>
          <a:blip r:embed="rId4"/>
          <a:stretch>
            <a:fillRect/>
          </a:stretch>
        </p:blipFill>
        <p:spPr>
          <a:xfrm>
            <a:off x="9417288" y="2679888"/>
            <a:ext cx="1519734" cy="759867"/>
          </a:xfrm>
          <a:prstGeom prst="rect">
            <a:avLst/>
          </a:prstGeom>
        </p:spPr>
      </p:pic>
      <p:sp>
        <p:nvSpPr>
          <p:cNvPr id="10" name="TextBox 9">
            <a:extLst>
              <a:ext uri="{FF2B5EF4-FFF2-40B4-BE49-F238E27FC236}">
                <a16:creationId xmlns:a16="http://schemas.microsoft.com/office/drawing/2014/main" id="{AF82239F-17D2-5152-C56B-E3A94F3167B0}"/>
              </a:ext>
            </a:extLst>
          </p:cNvPr>
          <p:cNvSpPr txBox="1"/>
          <p:nvPr/>
        </p:nvSpPr>
        <p:spPr>
          <a:xfrm>
            <a:off x="6338595" y="4116354"/>
            <a:ext cx="5691673" cy="1449756"/>
          </a:xfrm>
          <a:prstGeom prst="rect">
            <a:avLst/>
          </a:prstGeom>
          <a:noFill/>
        </p:spPr>
        <p:txBody>
          <a:bodyPr wrap="square" rtlCol="0">
            <a:spAutoFit/>
          </a:bodyPr>
          <a:lstStyle/>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2nd SQL query used:</a:t>
            </a:r>
          </a:p>
          <a:p>
            <a:pPr lvl="2">
              <a:lnSpc>
                <a:spcPct val="150000"/>
              </a:lnSpc>
              <a:spcBef>
                <a:spcPts val="0"/>
              </a:spcBef>
            </a:pPr>
            <a:r>
              <a:rPr lang="en-US" sz="1400" dirty="0">
                <a:solidFill>
                  <a:schemeClr val="accent3">
                    <a:lumMod val="25000"/>
                  </a:schemeClr>
                </a:solidFill>
                <a:latin typeface="Abadi" panose="020B0604020104020204" pitchFamily="34" charset="0"/>
              </a:rPr>
              <a:t>SELECT COUNT(</a:t>
            </a:r>
            <a:r>
              <a:rPr lang="en-US" sz="1400" dirty="0" err="1">
                <a:solidFill>
                  <a:schemeClr val="accent3">
                    <a:lumMod val="25000"/>
                  </a:schemeClr>
                </a:solidFill>
                <a:latin typeface="Abadi" panose="020B0604020104020204" pitchFamily="34" charset="0"/>
              </a:rPr>
              <a:t>Mission_Outcome</a:t>
            </a:r>
            <a:r>
              <a:rPr lang="en-US" sz="1400" dirty="0">
                <a:solidFill>
                  <a:schemeClr val="accent3">
                    <a:lumMod val="25000"/>
                  </a:schemeClr>
                </a:solidFill>
                <a:latin typeface="Abadi" panose="020B0604020104020204" pitchFamily="34" charset="0"/>
              </a:rPr>
              <a:t>) AS 'Failures Count’</a:t>
            </a:r>
          </a:p>
          <a:p>
            <a:pPr lvl="2">
              <a:lnSpc>
                <a:spcPct val="150000"/>
              </a:lnSpc>
              <a:spcBef>
                <a:spcPts val="0"/>
              </a:spcBef>
            </a:pPr>
            <a:r>
              <a:rPr lang="en-US" sz="1400" dirty="0">
                <a:solidFill>
                  <a:schemeClr val="accent3">
                    <a:lumMod val="25000"/>
                  </a:schemeClr>
                </a:solidFill>
                <a:latin typeface="Abadi" panose="020B0604020104020204" pitchFamily="34" charset="0"/>
              </a:rPr>
              <a:t>FROM SPACEXTABLE</a:t>
            </a:r>
          </a:p>
          <a:p>
            <a:pPr lvl="2">
              <a:lnSpc>
                <a:spcPct val="150000"/>
              </a:lnSpc>
              <a:spcBef>
                <a:spcPts val="0"/>
              </a:spcBef>
            </a:pPr>
            <a:r>
              <a:rPr lang="en-US" sz="1400" dirty="0">
                <a:solidFill>
                  <a:schemeClr val="accent3">
                    <a:lumMod val="25000"/>
                  </a:schemeClr>
                </a:solidFill>
                <a:latin typeface="Abadi" panose="020B0604020104020204" pitchFamily="34" charset="0"/>
              </a:rPr>
              <a:t>WHERE </a:t>
            </a:r>
            <a:r>
              <a:rPr lang="en-US" sz="1400" dirty="0" err="1">
                <a:solidFill>
                  <a:schemeClr val="accent3">
                    <a:lumMod val="25000"/>
                  </a:schemeClr>
                </a:solidFill>
                <a:latin typeface="Abadi" panose="020B0604020104020204" pitchFamily="34" charset="0"/>
              </a:rPr>
              <a:t>Mission_Outcome</a:t>
            </a:r>
            <a:r>
              <a:rPr lang="en-US" sz="1400" dirty="0">
                <a:solidFill>
                  <a:schemeClr val="accent3">
                    <a:lumMod val="25000"/>
                  </a:schemeClr>
                </a:solidFill>
                <a:latin typeface="Abadi" panose="020B0604020104020204" pitchFamily="34" charset="0"/>
              </a:rPr>
              <a:t> LIKE '%Failure%';</a:t>
            </a:r>
            <a:r>
              <a:rPr lang="en-US" dirty="0"/>
              <a:t>a</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5550" y="1875054"/>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boosters which have carried the maximum payload mass</a:t>
            </a:r>
          </a:p>
          <a:p>
            <a:pPr lvl="1">
              <a:lnSpc>
                <a:spcPct val="170000"/>
              </a:lnSpc>
              <a:spcBef>
                <a:spcPts val="0"/>
              </a:spcBef>
            </a:pPr>
            <a:r>
              <a:rPr lang="en-US" sz="1800" dirty="0">
                <a:solidFill>
                  <a:schemeClr val="accent3">
                    <a:lumMod val="25000"/>
                  </a:schemeClr>
                </a:solidFill>
                <a:latin typeface="Abadi" panose="020B0604020104020204" pitchFamily="34" charset="0"/>
              </a:rPr>
              <a:t>F9 B5 B1048.4</a:t>
            </a:r>
          </a:p>
          <a:p>
            <a:pPr lvl="1">
              <a:lnSpc>
                <a:spcPct val="170000"/>
              </a:lnSpc>
              <a:spcBef>
                <a:spcPts val="0"/>
              </a:spcBef>
            </a:pPr>
            <a:r>
              <a:rPr lang="en-US" sz="1800" dirty="0">
                <a:solidFill>
                  <a:schemeClr val="accent3">
                    <a:lumMod val="25000"/>
                  </a:schemeClr>
                </a:solidFill>
                <a:latin typeface="Abadi" panose="020B0604020104020204" pitchFamily="34" charset="0"/>
              </a:rPr>
              <a:t>F9 B5 B1049.4</a:t>
            </a:r>
          </a:p>
          <a:p>
            <a:pPr lvl="1">
              <a:lnSpc>
                <a:spcPct val="170000"/>
              </a:lnSpc>
              <a:spcBef>
                <a:spcPts val="0"/>
              </a:spcBef>
            </a:pPr>
            <a:r>
              <a:rPr lang="en-US" sz="1800" dirty="0">
                <a:solidFill>
                  <a:schemeClr val="accent3">
                    <a:lumMod val="25000"/>
                  </a:schemeClr>
                </a:solidFill>
                <a:latin typeface="Abadi" panose="020B0604020104020204" pitchFamily="34" charset="0"/>
              </a:rPr>
              <a:t>F9 B5 B1051.3</a:t>
            </a:r>
          </a:p>
          <a:p>
            <a:pPr lvl="1">
              <a:lnSpc>
                <a:spcPct val="170000"/>
              </a:lnSpc>
              <a:spcBef>
                <a:spcPts val="0"/>
              </a:spcBef>
            </a:pPr>
            <a:r>
              <a:rPr lang="en-US" sz="1800" dirty="0">
                <a:solidFill>
                  <a:schemeClr val="accent3">
                    <a:lumMod val="25000"/>
                  </a:schemeClr>
                </a:solidFill>
                <a:latin typeface="Abadi" panose="020B0604020104020204" pitchFamily="34" charset="0"/>
              </a:rPr>
              <a:t>F9 B5 B1056.4</a:t>
            </a:r>
          </a:p>
          <a:p>
            <a:pPr lvl="1">
              <a:lnSpc>
                <a:spcPct val="170000"/>
              </a:lnSpc>
              <a:spcBef>
                <a:spcPts val="0"/>
              </a:spcBef>
            </a:pPr>
            <a:r>
              <a:rPr lang="en-US" sz="1800" dirty="0">
                <a:solidFill>
                  <a:schemeClr val="accent3">
                    <a:lumMod val="25000"/>
                  </a:schemeClr>
                </a:solidFill>
                <a:latin typeface="Abadi" panose="020B0604020104020204" pitchFamily="34" charset="0"/>
              </a:rPr>
              <a:t>F9 B5 B1048.5</a:t>
            </a:r>
          </a:p>
          <a:p>
            <a:pPr lvl="1">
              <a:lnSpc>
                <a:spcPct val="170000"/>
              </a:lnSpc>
              <a:spcBef>
                <a:spcPts val="0"/>
              </a:spcBef>
            </a:pPr>
            <a:r>
              <a:rPr lang="en-US" sz="1800" dirty="0">
                <a:solidFill>
                  <a:schemeClr val="accent3">
                    <a:lumMod val="25000"/>
                  </a:schemeClr>
                </a:solidFill>
                <a:latin typeface="Abadi" panose="020B0604020104020204" pitchFamily="34" charset="0"/>
              </a:rPr>
              <a:t>F9 B5 B1051.4</a:t>
            </a:r>
          </a:p>
          <a:p>
            <a:pPr lvl="1">
              <a:lnSpc>
                <a:spcPct val="170000"/>
              </a:lnSpc>
              <a:spcBef>
                <a:spcPts val="0"/>
              </a:spcBef>
            </a:pPr>
            <a:r>
              <a:rPr lang="en-US" sz="1800" dirty="0">
                <a:solidFill>
                  <a:schemeClr val="accent3">
                    <a:lumMod val="25000"/>
                  </a:schemeClr>
                </a:solidFill>
                <a:latin typeface="Abadi" panose="020B0604020104020204" pitchFamily="34" charset="0"/>
              </a:rPr>
              <a:t>F9 B5 B1049.5</a:t>
            </a:r>
          </a:p>
          <a:p>
            <a:pPr lvl="1">
              <a:lnSpc>
                <a:spcPct val="170000"/>
              </a:lnSpc>
              <a:spcBef>
                <a:spcPts val="0"/>
              </a:spcBef>
            </a:pPr>
            <a:r>
              <a:rPr lang="en-US" sz="1800" dirty="0">
                <a:solidFill>
                  <a:schemeClr val="accent3">
                    <a:lumMod val="25000"/>
                  </a:schemeClr>
                </a:solidFill>
                <a:latin typeface="Abadi" panose="020B0604020104020204" pitchFamily="34" charset="0"/>
              </a:rPr>
              <a:t>F9 B5 B1060.2</a:t>
            </a:r>
          </a:p>
          <a:p>
            <a:pPr lvl="1">
              <a:lnSpc>
                <a:spcPct val="170000"/>
              </a:lnSpc>
              <a:spcBef>
                <a:spcPts val="0"/>
              </a:spcBef>
            </a:pPr>
            <a:r>
              <a:rPr lang="en-US" sz="1800" dirty="0">
                <a:solidFill>
                  <a:schemeClr val="accent3">
                    <a:lumMod val="25000"/>
                  </a:schemeClr>
                </a:solidFill>
                <a:latin typeface="Abadi" panose="020B0604020104020204" pitchFamily="34" charset="0"/>
              </a:rPr>
              <a:t>F9 B5 B1058.3</a:t>
            </a:r>
          </a:p>
          <a:p>
            <a:pPr lvl="1">
              <a:lnSpc>
                <a:spcPct val="170000"/>
              </a:lnSpc>
              <a:spcBef>
                <a:spcPts val="0"/>
              </a:spcBef>
            </a:pPr>
            <a:r>
              <a:rPr lang="en-US" sz="1800" dirty="0">
                <a:solidFill>
                  <a:schemeClr val="accent3">
                    <a:lumMod val="25000"/>
                  </a:schemeClr>
                </a:solidFill>
                <a:latin typeface="Abadi" panose="020B0604020104020204" pitchFamily="34" charset="0"/>
              </a:rPr>
              <a:t>F9 B5 B1051.6</a:t>
            </a:r>
          </a:p>
          <a:p>
            <a:pPr lvl="1">
              <a:lnSpc>
                <a:spcPct val="170000"/>
              </a:lnSpc>
              <a:spcBef>
                <a:spcPts val="0"/>
              </a:spcBef>
            </a:pPr>
            <a:r>
              <a:rPr lang="en-US" sz="1800" dirty="0">
                <a:solidFill>
                  <a:schemeClr val="accent3">
                    <a:lumMod val="25000"/>
                  </a:schemeClr>
                </a:solidFill>
                <a:latin typeface="Abadi" panose="020B0604020104020204" pitchFamily="34" charset="0"/>
              </a:rPr>
              <a:t>F9 B5 B1060.3</a:t>
            </a:r>
          </a:p>
          <a:p>
            <a:pPr lvl="1">
              <a:lnSpc>
                <a:spcPct val="170000"/>
              </a:lnSpc>
              <a:spcBef>
                <a:spcPts val="0"/>
              </a:spcBef>
            </a:pPr>
            <a:r>
              <a:rPr lang="en-US" sz="1800" dirty="0">
                <a:solidFill>
                  <a:schemeClr val="accent3">
                    <a:lumMod val="25000"/>
                  </a:schemeClr>
                </a:solidFill>
                <a:latin typeface="Abadi" panose="020B0604020104020204" pitchFamily="34" charset="0"/>
              </a:rPr>
              <a:t>F9 B5 B1049.7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0BA8A34-487E-1E2E-3EEC-37F0259F7772}"/>
              </a:ext>
            </a:extLst>
          </p:cNvPr>
          <p:cNvPicPr>
            <a:picLocks noChangeAspect="1"/>
          </p:cNvPicPr>
          <p:nvPr/>
        </p:nvPicPr>
        <p:blipFill>
          <a:blip r:embed="rId3"/>
          <a:stretch>
            <a:fillRect/>
          </a:stretch>
        </p:blipFill>
        <p:spPr>
          <a:xfrm>
            <a:off x="9593918" y="2101784"/>
            <a:ext cx="2118276" cy="3789577"/>
          </a:xfrm>
          <a:prstGeom prst="rect">
            <a:avLst/>
          </a:prstGeom>
        </p:spPr>
      </p:pic>
      <p:sp>
        <p:nvSpPr>
          <p:cNvPr id="7" name="TextBox 6">
            <a:extLst>
              <a:ext uri="{FF2B5EF4-FFF2-40B4-BE49-F238E27FC236}">
                <a16:creationId xmlns:a16="http://schemas.microsoft.com/office/drawing/2014/main" id="{0C45DAFF-F650-F41D-01EB-B6DABFBA6145}"/>
              </a:ext>
            </a:extLst>
          </p:cNvPr>
          <p:cNvSpPr txBox="1"/>
          <p:nvPr/>
        </p:nvSpPr>
        <p:spPr>
          <a:xfrm>
            <a:off x="2743200" y="2753065"/>
            <a:ext cx="6705600"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The SQL query used was:</a:t>
            </a:r>
          </a:p>
          <a:p>
            <a:endParaRPr lang="en-US" dirty="0"/>
          </a:p>
          <a:p>
            <a:r>
              <a:rPr lang="en-US" dirty="0"/>
              <a:t>SELECT DISTINCT </a:t>
            </a:r>
            <a:r>
              <a:rPr lang="en-US" dirty="0" err="1"/>
              <a:t>Booster_Version</a:t>
            </a:r>
            <a:r>
              <a:rPr lang="en-US" dirty="0"/>
              <a:t> AS 'Boosters Carrying Max Payload’</a:t>
            </a:r>
          </a:p>
          <a:p>
            <a:r>
              <a:rPr lang="en-US" dirty="0"/>
              <a:t>FROM SPACEXTABLE</a:t>
            </a:r>
          </a:p>
          <a:p>
            <a:r>
              <a:rPr lang="en-US" dirty="0"/>
              <a:t>WHERE PAYLOAD_MASS__KG_ = (    </a:t>
            </a:r>
          </a:p>
          <a:p>
            <a:r>
              <a:rPr lang="en-US" dirty="0"/>
              <a:t>	SELECT MAX(PAYLOAD_MASS__KG_)    </a:t>
            </a:r>
          </a:p>
          <a:p>
            <a:r>
              <a:rPr lang="en-US" dirty="0"/>
              <a:t>	FROM SPACEXTABLE);</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for drone ship, their booster versions, and launch site names for the year 2015</a:t>
            </a:r>
          </a:p>
          <a:p>
            <a:pPr lvl="1">
              <a:lnSpc>
                <a:spcPct val="100000"/>
              </a:lnSpc>
              <a:spcBef>
                <a:spcPts val="1400"/>
              </a:spcBef>
            </a:pPr>
            <a:r>
              <a:rPr lang="en-US" sz="1800" dirty="0">
                <a:solidFill>
                  <a:schemeClr val="accent3">
                    <a:lumMod val="25000"/>
                  </a:schemeClr>
                </a:solidFill>
                <a:latin typeface="Abadi"/>
              </a:rPr>
              <a:t>January and April</a:t>
            </a:r>
          </a:p>
          <a:p>
            <a:pPr>
              <a:lnSpc>
                <a:spcPct val="100000"/>
              </a:lnSpc>
              <a:spcBef>
                <a:spcPts val="1400"/>
              </a:spcBef>
            </a:pPr>
            <a:endParaRPr lang="en-US" sz="2200" dirty="0">
              <a:solidFill>
                <a:schemeClr val="accent3">
                  <a:lumMod val="25000"/>
                </a:schemeClr>
              </a:solidFill>
              <a:latin typeface="Abadi"/>
            </a:endParaRP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SQL query used was:</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SELECT </a:t>
            </a:r>
            <a:r>
              <a:rPr lang="en-US" sz="1400" dirty="0" err="1">
                <a:solidFill>
                  <a:schemeClr val="accent3">
                    <a:lumMod val="25000"/>
                  </a:schemeClr>
                </a:solidFill>
                <a:latin typeface="Abadi" panose="020B0604020104020204" pitchFamily="34" charset="0"/>
              </a:rPr>
              <a:t>substr</a:t>
            </a:r>
            <a:r>
              <a:rPr lang="en-US" sz="1400" dirty="0">
                <a:solidFill>
                  <a:schemeClr val="accent3">
                    <a:lumMod val="25000"/>
                  </a:schemeClr>
                </a:solidFill>
                <a:latin typeface="Abadi" panose="020B0604020104020204" pitchFamily="34" charset="0"/>
              </a:rPr>
              <a:t>(Date, 6,2) AS 'Month', </a:t>
            </a:r>
            <a:r>
              <a:rPr lang="en-US" sz="1400" dirty="0" err="1">
                <a:solidFill>
                  <a:schemeClr val="accent3">
                    <a:lumMod val="25000"/>
                  </a:schemeClr>
                </a:solidFill>
                <a:latin typeface="Abadi" panose="020B0604020104020204" pitchFamily="34" charset="0"/>
              </a:rPr>
              <a:t>Booster_Version</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Launch_Site</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Landing_Outcome</a:t>
            </a:r>
            <a:endParaRPr lang="en-US" sz="1400" dirty="0">
              <a:solidFill>
                <a:schemeClr val="accent3">
                  <a:lumMod val="25000"/>
                </a:schemeClr>
              </a:solidFill>
              <a:latin typeface="Abadi" panose="020B0604020104020204" pitchFamily="34" charset="0"/>
            </a:endParaRP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FROM SPACEXTABLE</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WHERE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 'Failure (drone ship)'    </a:t>
            </a:r>
          </a:p>
          <a:p>
            <a:pPr marL="914400" lvl="2" indent="0">
              <a:lnSpc>
                <a:spcPct val="150000"/>
              </a:lnSpc>
              <a:spcBef>
                <a:spcPts val="0"/>
              </a:spcBef>
              <a:buNone/>
            </a:pPr>
            <a:r>
              <a:rPr lang="en-US" sz="1400" dirty="0">
                <a:solidFill>
                  <a:schemeClr val="accent3">
                    <a:lumMod val="25000"/>
                  </a:schemeClr>
                </a:solidFill>
                <a:latin typeface="Abadi" panose="020B0604020104020204" pitchFamily="34" charset="0"/>
              </a:rPr>
              <a:t>	AND </a:t>
            </a:r>
            <a:r>
              <a:rPr lang="en-US" sz="1400" dirty="0" err="1">
                <a:solidFill>
                  <a:schemeClr val="accent3">
                    <a:lumMod val="25000"/>
                  </a:schemeClr>
                </a:solidFill>
                <a:latin typeface="Abadi" panose="020B0604020104020204" pitchFamily="34" charset="0"/>
              </a:rPr>
              <a:t>substr</a:t>
            </a:r>
            <a:r>
              <a:rPr lang="en-US" sz="1400" dirty="0">
                <a:solidFill>
                  <a:schemeClr val="accent3">
                    <a:lumMod val="25000"/>
                  </a:schemeClr>
                </a:solidFill>
                <a:latin typeface="Abadi" panose="020B0604020104020204" pitchFamily="34" charset="0"/>
              </a:rPr>
              <a:t>(Date, 0, 5) =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B22D235-02B0-F3BA-052A-BA24352B5084}"/>
              </a:ext>
            </a:extLst>
          </p:cNvPr>
          <p:cNvPicPr>
            <a:picLocks noChangeAspect="1"/>
          </p:cNvPicPr>
          <p:nvPr/>
        </p:nvPicPr>
        <p:blipFill>
          <a:blip r:embed="rId3"/>
          <a:stretch>
            <a:fillRect/>
          </a:stretch>
        </p:blipFill>
        <p:spPr>
          <a:xfrm>
            <a:off x="7416719" y="2659844"/>
            <a:ext cx="3786216" cy="9465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fail or success, between June 4</a:t>
            </a:r>
            <a:r>
              <a:rPr lang="en-US" sz="2200" baseline="30000" dirty="0">
                <a:solidFill>
                  <a:schemeClr val="accent3">
                    <a:lumMod val="25000"/>
                  </a:schemeClr>
                </a:solidFill>
                <a:latin typeface="Abadi"/>
              </a:rPr>
              <a:t>th</a:t>
            </a:r>
            <a:r>
              <a:rPr lang="en-US" sz="2200" dirty="0">
                <a:solidFill>
                  <a:schemeClr val="accent3">
                    <a:lumMod val="25000"/>
                  </a:schemeClr>
                </a:solidFill>
                <a:latin typeface="Abadi"/>
              </a:rPr>
              <a:t>, 2010 and March 20</a:t>
            </a:r>
            <a:r>
              <a:rPr lang="en-US" sz="2200" baseline="30000" dirty="0">
                <a:solidFill>
                  <a:schemeClr val="accent3">
                    <a:lumMod val="25000"/>
                  </a:schemeClr>
                </a:solidFill>
                <a:latin typeface="Abadi"/>
              </a:rPr>
              <a:t>th</a:t>
            </a:r>
            <a:r>
              <a:rPr lang="en-US" sz="2200" dirty="0">
                <a:solidFill>
                  <a:schemeClr val="accent3">
                    <a:lumMod val="25000"/>
                  </a:schemeClr>
                </a:solidFill>
                <a:latin typeface="Abadi"/>
              </a:rPr>
              <a:t>, 2017</a:t>
            </a:r>
          </a:p>
          <a:p>
            <a:pPr lvl="1">
              <a:lnSpc>
                <a:spcPct val="100000"/>
              </a:lnSpc>
              <a:spcBef>
                <a:spcPts val="1400"/>
              </a:spcBef>
            </a:pPr>
            <a:r>
              <a:rPr lang="en-US" sz="1800" dirty="0">
                <a:solidFill>
                  <a:schemeClr val="accent3">
                    <a:lumMod val="25000"/>
                  </a:schemeClr>
                </a:solidFill>
                <a:latin typeface="Abadi"/>
              </a:rPr>
              <a:t>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409D204D-ECCA-6608-035F-B4AA6B74E317}"/>
              </a:ext>
            </a:extLst>
          </p:cNvPr>
          <p:cNvGraphicFramePr>
            <a:graphicFrameLocks noGrp="1"/>
          </p:cNvGraphicFramePr>
          <p:nvPr>
            <p:extLst>
              <p:ext uri="{D42A27DB-BD31-4B8C-83A1-F6EECF244321}">
                <p14:modId xmlns:p14="http://schemas.microsoft.com/office/powerpoint/2010/main" val="2182629226"/>
              </p:ext>
            </p:extLst>
          </p:nvPr>
        </p:nvGraphicFramePr>
        <p:xfrm>
          <a:off x="1391990" y="2612952"/>
          <a:ext cx="4704010" cy="3291840"/>
        </p:xfrm>
        <a:graphic>
          <a:graphicData uri="http://schemas.openxmlformats.org/drawingml/2006/table">
            <a:tbl>
              <a:tblPr/>
              <a:tblGrid>
                <a:gridCol w="2352005">
                  <a:extLst>
                    <a:ext uri="{9D8B030D-6E8A-4147-A177-3AD203B41FA5}">
                      <a16:colId xmlns:a16="http://schemas.microsoft.com/office/drawing/2014/main" val="1257892035"/>
                    </a:ext>
                  </a:extLst>
                </a:gridCol>
                <a:gridCol w="2352005">
                  <a:extLst>
                    <a:ext uri="{9D8B030D-6E8A-4147-A177-3AD203B41FA5}">
                      <a16:colId xmlns:a16="http://schemas.microsoft.com/office/drawing/2014/main" val="3944318627"/>
                    </a:ext>
                  </a:extLst>
                </a:gridCol>
              </a:tblGrid>
              <a:tr h="0">
                <a:tc>
                  <a:txBody>
                    <a:bodyPr/>
                    <a:lstStyle/>
                    <a:p>
                      <a:r>
                        <a:rPr lang="en-US"/>
                        <a:t>Landing_Outcome</a:t>
                      </a:r>
                    </a:p>
                  </a:txBody>
                  <a:tcPr anchor="ctr">
                    <a:lnL>
                      <a:noFill/>
                    </a:lnL>
                    <a:lnR>
                      <a:noFill/>
                    </a:lnR>
                    <a:lnT>
                      <a:noFill/>
                    </a:lnT>
                    <a:lnB>
                      <a:noFill/>
                    </a:lnB>
                    <a:noFill/>
                  </a:tcPr>
                </a:tc>
                <a:tc>
                  <a:txBody>
                    <a:bodyPr/>
                    <a:lstStyle/>
                    <a:p>
                      <a:r>
                        <a:rPr lang="en-US" dirty="0"/>
                        <a:t>Counts</a:t>
                      </a:r>
                    </a:p>
                  </a:txBody>
                  <a:tcPr anchor="ctr">
                    <a:lnL>
                      <a:noFill/>
                    </a:lnL>
                    <a:lnR>
                      <a:noFill/>
                    </a:lnR>
                    <a:lnT>
                      <a:noFill/>
                    </a:lnT>
                    <a:lnB>
                      <a:noFill/>
                    </a:lnB>
                    <a:noFill/>
                  </a:tcPr>
                </a:tc>
                <a:extLst>
                  <a:ext uri="{0D108BD9-81ED-4DB2-BD59-A6C34878D82A}">
                    <a16:rowId xmlns:a16="http://schemas.microsoft.com/office/drawing/2014/main" val="718059699"/>
                  </a:ext>
                </a:extLst>
              </a:tr>
              <a:tr h="0">
                <a:tc>
                  <a:txBody>
                    <a:bodyPr/>
                    <a:lstStyle/>
                    <a:p>
                      <a:r>
                        <a:rPr lang="en-US"/>
                        <a:t>No attempt</a:t>
                      </a:r>
                    </a:p>
                  </a:txBody>
                  <a:tcPr anchor="ctr">
                    <a:lnL>
                      <a:noFill/>
                    </a:lnL>
                    <a:lnR>
                      <a:noFill/>
                    </a:lnR>
                    <a:lnT>
                      <a:noFill/>
                    </a:lnT>
                    <a:lnB>
                      <a:noFill/>
                    </a:lnB>
                    <a:noFill/>
                  </a:tcPr>
                </a:tc>
                <a:tc>
                  <a:txBody>
                    <a:bodyPr/>
                    <a:lstStyle/>
                    <a:p>
                      <a:r>
                        <a:rPr lang="en-US"/>
                        <a:t>10</a:t>
                      </a:r>
                    </a:p>
                  </a:txBody>
                  <a:tcPr anchor="ctr">
                    <a:lnL>
                      <a:noFill/>
                    </a:lnL>
                    <a:lnR>
                      <a:noFill/>
                    </a:lnR>
                    <a:lnT>
                      <a:noFill/>
                    </a:lnT>
                    <a:lnB>
                      <a:noFill/>
                    </a:lnB>
                    <a:noFill/>
                  </a:tcPr>
                </a:tc>
                <a:extLst>
                  <a:ext uri="{0D108BD9-81ED-4DB2-BD59-A6C34878D82A}">
                    <a16:rowId xmlns:a16="http://schemas.microsoft.com/office/drawing/2014/main" val="2187882491"/>
                  </a:ext>
                </a:extLst>
              </a:tr>
              <a:tr h="0">
                <a:tc>
                  <a:txBody>
                    <a:bodyPr/>
                    <a:lstStyle/>
                    <a:p>
                      <a:r>
                        <a:rPr lang="en-US"/>
                        <a:t>Success (drone ship)</a:t>
                      </a:r>
                    </a:p>
                  </a:txBody>
                  <a:tcPr anchor="ctr">
                    <a:lnL>
                      <a:noFill/>
                    </a:lnL>
                    <a:lnR>
                      <a:noFill/>
                    </a:lnR>
                    <a:lnT>
                      <a:noFill/>
                    </a:lnT>
                    <a:lnB>
                      <a:noFill/>
                    </a:lnB>
                    <a:noFill/>
                  </a:tcPr>
                </a:tc>
                <a:tc>
                  <a:txBody>
                    <a:bodyPr/>
                    <a:lstStyle/>
                    <a:p>
                      <a:r>
                        <a:rPr lang="en-US"/>
                        <a:t>5</a:t>
                      </a:r>
                    </a:p>
                  </a:txBody>
                  <a:tcPr anchor="ctr">
                    <a:lnL>
                      <a:noFill/>
                    </a:lnL>
                    <a:lnR>
                      <a:noFill/>
                    </a:lnR>
                    <a:lnT>
                      <a:noFill/>
                    </a:lnT>
                    <a:lnB>
                      <a:noFill/>
                    </a:lnB>
                    <a:noFill/>
                  </a:tcPr>
                </a:tc>
                <a:extLst>
                  <a:ext uri="{0D108BD9-81ED-4DB2-BD59-A6C34878D82A}">
                    <a16:rowId xmlns:a16="http://schemas.microsoft.com/office/drawing/2014/main" val="3205221688"/>
                  </a:ext>
                </a:extLst>
              </a:tr>
              <a:tr h="0">
                <a:tc>
                  <a:txBody>
                    <a:bodyPr/>
                    <a:lstStyle/>
                    <a:p>
                      <a:r>
                        <a:rPr lang="en-US"/>
                        <a:t>Failure (drone ship)</a:t>
                      </a:r>
                    </a:p>
                  </a:txBody>
                  <a:tcPr anchor="ctr">
                    <a:lnL>
                      <a:noFill/>
                    </a:lnL>
                    <a:lnR>
                      <a:noFill/>
                    </a:lnR>
                    <a:lnT>
                      <a:noFill/>
                    </a:lnT>
                    <a:lnB>
                      <a:noFill/>
                    </a:lnB>
                    <a:noFill/>
                  </a:tcPr>
                </a:tc>
                <a:tc>
                  <a:txBody>
                    <a:bodyPr/>
                    <a:lstStyle/>
                    <a:p>
                      <a:r>
                        <a:rPr lang="en-US"/>
                        <a:t>5</a:t>
                      </a:r>
                    </a:p>
                  </a:txBody>
                  <a:tcPr anchor="ctr">
                    <a:lnL>
                      <a:noFill/>
                    </a:lnL>
                    <a:lnR>
                      <a:noFill/>
                    </a:lnR>
                    <a:lnT>
                      <a:noFill/>
                    </a:lnT>
                    <a:lnB>
                      <a:noFill/>
                    </a:lnB>
                    <a:noFill/>
                  </a:tcPr>
                </a:tc>
                <a:extLst>
                  <a:ext uri="{0D108BD9-81ED-4DB2-BD59-A6C34878D82A}">
                    <a16:rowId xmlns:a16="http://schemas.microsoft.com/office/drawing/2014/main" val="3574071742"/>
                  </a:ext>
                </a:extLst>
              </a:tr>
              <a:tr h="0">
                <a:tc>
                  <a:txBody>
                    <a:bodyPr/>
                    <a:lstStyle/>
                    <a:p>
                      <a:r>
                        <a:rPr lang="en-US"/>
                        <a:t>Success (ground pad)</a:t>
                      </a:r>
                    </a:p>
                  </a:txBody>
                  <a:tcPr anchor="ctr">
                    <a:lnL>
                      <a:noFill/>
                    </a:lnL>
                    <a:lnR>
                      <a:noFill/>
                    </a:lnR>
                    <a:lnT>
                      <a:noFill/>
                    </a:lnT>
                    <a:lnB>
                      <a:noFill/>
                    </a:lnB>
                    <a:noFill/>
                  </a:tcPr>
                </a:tc>
                <a:tc>
                  <a:txBody>
                    <a:bodyPr/>
                    <a:lstStyle/>
                    <a:p>
                      <a:r>
                        <a:rPr lang="en-US"/>
                        <a:t>3</a:t>
                      </a:r>
                    </a:p>
                  </a:txBody>
                  <a:tcPr anchor="ctr">
                    <a:lnL>
                      <a:noFill/>
                    </a:lnL>
                    <a:lnR>
                      <a:noFill/>
                    </a:lnR>
                    <a:lnT>
                      <a:noFill/>
                    </a:lnT>
                    <a:lnB>
                      <a:noFill/>
                    </a:lnB>
                    <a:noFill/>
                  </a:tcPr>
                </a:tc>
                <a:extLst>
                  <a:ext uri="{0D108BD9-81ED-4DB2-BD59-A6C34878D82A}">
                    <a16:rowId xmlns:a16="http://schemas.microsoft.com/office/drawing/2014/main" val="3937125755"/>
                  </a:ext>
                </a:extLst>
              </a:tr>
              <a:tr h="0">
                <a:tc>
                  <a:txBody>
                    <a:bodyPr/>
                    <a:lstStyle/>
                    <a:p>
                      <a:r>
                        <a:rPr lang="en-US"/>
                        <a:t>Controlled (ocean)</a:t>
                      </a:r>
                    </a:p>
                  </a:txBody>
                  <a:tcPr anchor="ctr">
                    <a:lnL>
                      <a:noFill/>
                    </a:lnL>
                    <a:lnR>
                      <a:noFill/>
                    </a:lnR>
                    <a:lnT>
                      <a:noFill/>
                    </a:lnT>
                    <a:lnB>
                      <a:noFill/>
                    </a:lnB>
                    <a:noFill/>
                  </a:tcPr>
                </a:tc>
                <a:tc>
                  <a:txBody>
                    <a:bodyPr/>
                    <a:lstStyle/>
                    <a:p>
                      <a:r>
                        <a:rPr lang="en-US"/>
                        <a:t>3</a:t>
                      </a:r>
                    </a:p>
                  </a:txBody>
                  <a:tcPr anchor="ctr">
                    <a:lnL>
                      <a:noFill/>
                    </a:lnL>
                    <a:lnR>
                      <a:noFill/>
                    </a:lnR>
                    <a:lnT>
                      <a:noFill/>
                    </a:lnT>
                    <a:lnB>
                      <a:noFill/>
                    </a:lnB>
                    <a:noFill/>
                  </a:tcPr>
                </a:tc>
                <a:extLst>
                  <a:ext uri="{0D108BD9-81ED-4DB2-BD59-A6C34878D82A}">
                    <a16:rowId xmlns:a16="http://schemas.microsoft.com/office/drawing/2014/main" val="2017926442"/>
                  </a:ext>
                </a:extLst>
              </a:tr>
              <a:tr h="0">
                <a:tc>
                  <a:txBody>
                    <a:bodyPr/>
                    <a:lstStyle/>
                    <a:p>
                      <a:r>
                        <a:rPr lang="en-US"/>
                        <a:t>Uncontrolled (ocean)</a:t>
                      </a:r>
                    </a:p>
                  </a:txBody>
                  <a:tcPr anchor="ctr">
                    <a:lnL>
                      <a:noFill/>
                    </a:lnL>
                    <a:lnR>
                      <a:noFill/>
                    </a:lnR>
                    <a:lnT>
                      <a:noFill/>
                    </a:lnT>
                    <a:lnB>
                      <a:noFill/>
                    </a:lnB>
                    <a:noFill/>
                  </a:tcPr>
                </a:tc>
                <a:tc>
                  <a:txBody>
                    <a:bodyPr/>
                    <a:lstStyle/>
                    <a:p>
                      <a:r>
                        <a:rPr lang="en-US"/>
                        <a:t>2</a:t>
                      </a:r>
                    </a:p>
                  </a:txBody>
                  <a:tcPr anchor="ctr">
                    <a:lnL>
                      <a:noFill/>
                    </a:lnL>
                    <a:lnR>
                      <a:noFill/>
                    </a:lnR>
                    <a:lnT>
                      <a:noFill/>
                    </a:lnT>
                    <a:lnB>
                      <a:noFill/>
                    </a:lnB>
                    <a:noFill/>
                  </a:tcPr>
                </a:tc>
                <a:extLst>
                  <a:ext uri="{0D108BD9-81ED-4DB2-BD59-A6C34878D82A}">
                    <a16:rowId xmlns:a16="http://schemas.microsoft.com/office/drawing/2014/main" val="411325526"/>
                  </a:ext>
                </a:extLst>
              </a:tr>
              <a:tr h="0">
                <a:tc>
                  <a:txBody>
                    <a:bodyPr/>
                    <a:lstStyle/>
                    <a:p>
                      <a:r>
                        <a:rPr lang="en-US"/>
                        <a:t>Failure (parachute)</a:t>
                      </a:r>
                    </a:p>
                  </a:txBody>
                  <a:tcPr anchor="ctr">
                    <a:lnL>
                      <a:noFill/>
                    </a:lnL>
                    <a:lnR>
                      <a:noFill/>
                    </a:lnR>
                    <a:lnT>
                      <a:noFill/>
                    </a:lnT>
                    <a:lnB>
                      <a:noFill/>
                    </a:lnB>
                    <a:noFill/>
                  </a:tcPr>
                </a:tc>
                <a:tc>
                  <a:txBody>
                    <a:bodyPr/>
                    <a:lstStyle/>
                    <a:p>
                      <a:r>
                        <a:rPr lang="en-US" dirty="0"/>
                        <a:t>2</a:t>
                      </a:r>
                    </a:p>
                  </a:txBody>
                  <a:tcPr anchor="ctr">
                    <a:lnL>
                      <a:noFill/>
                    </a:lnL>
                    <a:lnR>
                      <a:noFill/>
                    </a:lnR>
                    <a:lnT>
                      <a:noFill/>
                    </a:lnT>
                    <a:lnB>
                      <a:noFill/>
                    </a:lnB>
                    <a:noFill/>
                  </a:tcPr>
                </a:tc>
                <a:extLst>
                  <a:ext uri="{0D108BD9-81ED-4DB2-BD59-A6C34878D82A}">
                    <a16:rowId xmlns:a16="http://schemas.microsoft.com/office/drawing/2014/main" val="2929487869"/>
                  </a:ext>
                </a:extLst>
              </a:tr>
              <a:tr h="0">
                <a:tc>
                  <a:txBody>
                    <a:bodyPr/>
                    <a:lstStyle/>
                    <a:p>
                      <a:r>
                        <a:rPr lang="en-US"/>
                        <a:t>Precluded (drone ship)</a:t>
                      </a:r>
                    </a:p>
                  </a:txBody>
                  <a:tcPr anchor="ctr">
                    <a:lnL>
                      <a:noFill/>
                    </a:lnL>
                    <a:lnR>
                      <a:noFill/>
                    </a:lnR>
                    <a:lnT>
                      <a:noFill/>
                    </a:lnT>
                    <a:lnB>
                      <a:noFill/>
                    </a:lnB>
                    <a:noFill/>
                  </a:tcPr>
                </a:tc>
                <a:tc>
                  <a:txBody>
                    <a:bodyPr/>
                    <a:lstStyle/>
                    <a:p>
                      <a:r>
                        <a:rPr lang="en-US" dirty="0"/>
                        <a:t>1</a:t>
                      </a:r>
                    </a:p>
                  </a:txBody>
                  <a:tcPr anchor="ctr">
                    <a:lnL>
                      <a:noFill/>
                    </a:lnL>
                    <a:lnR>
                      <a:noFill/>
                    </a:lnR>
                    <a:lnT>
                      <a:noFill/>
                    </a:lnT>
                    <a:lnB>
                      <a:noFill/>
                    </a:lnB>
                    <a:noFill/>
                  </a:tcPr>
                </a:tc>
                <a:extLst>
                  <a:ext uri="{0D108BD9-81ED-4DB2-BD59-A6C34878D82A}">
                    <a16:rowId xmlns:a16="http://schemas.microsoft.com/office/drawing/2014/main" val="2970322770"/>
                  </a:ext>
                </a:extLst>
              </a:tr>
            </a:tbl>
          </a:graphicData>
        </a:graphic>
      </p:graphicFrame>
      <p:pic>
        <p:nvPicPr>
          <p:cNvPr id="8" name="Picture 7">
            <a:extLst>
              <a:ext uri="{FF2B5EF4-FFF2-40B4-BE49-F238E27FC236}">
                <a16:creationId xmlns:a16="http://schemas.microsoft.com/office/drawing/2014/main" id="{2EDA24B7-C104-B9C8-D2E8-EB4060D63226}"/>
              </a:ext>
            </a:extLst>
          </p:cNvPr>
          <p:cNvPicPr>
            <a:picLocks noChangeAspect="1"/>
          </p:cNvPicPr>
          <p:nvPr/>
        </p:nvPicPr>
        <p:blipFill>
          <a:blip r:embed="rId3"/>
          <a:stretch>
            <a:fillRect/>
          </a:stretch>
        </p:blipFill>
        <p:spPr>
          <a:xfrm>
            <a:off x="9230575" y="3624161"/>
            <a:ext cx="1907004" cy="2401412"/>
          </a:xfrm>
          <a:prstGeom prst="rect">
            <a:avLst/>
          </a:prstGeom>
        </p:spPr>
      </p:pic>
      <p:sp>
        <p:nvSpPr>
          <p:cNvPr id="9" name="TextBox 8">
            <a:extLst>
              <a:ext uri="{FF2B5EF4-FFF2-40B4-BE49-F238E27FC236}">
                <a16:creationId xmlns:a16="http://schemas.microsoft.com/office/drawing/2014/main" id="{DB31F067-832C-C24A-D5E5-866C389A8695}"/>
              </a:ext>
            </a:extLst>
          </p:cNvPr>
          <p:cNvSpPr txBox="1"/>
          <p:nvPr/>
        </p:nvSpPr>
        <p:spPr>
          <a:xfrm>
            <a:off x="4568390" y="3255207"/>
            <a:ext cx="4404284" cy="1569660"/>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The SQL query used was:</a:t>
            </a:r>
          </a:p>
          <a:p>
            <a:endParaRPr lang="en-US" dirty="0"/>
          </a:p>
          <a:p>
            <a:r>
              <a:rPr lang="en-US" sz="1200" dirty="0"/>
              <a:t>SELECT </a:t>
            </a:r>
            <a:r>
              <a:rPr lang="en-US" sz="1200" dirty="0" err="1"/>
              <a:t>Landing_Outcome</a:t>
            </a:r>
            <a:r>
              <a:rPr lang="en-US" sz="1200" dirty="0"/>
              <a:t>, COUNT(</a:t>
            </a:r>
            <a:r>
              <a:rPr lang="en-US" sz="1200" dirty="0" err="1"/>
              <a:t>Landing_Outcome</a:t>
            </a:r>
            <a:r>
              <a:rPr lang="en-US" sz="1200" dirty="0"/>
              <a:t>) AS 'Counts’</a:t>
            </a:r>
          </a:p>
          <a:p>
            <a:r>
              <a:rPr lang="en-US" sz="1200" dirty="0"/>
              <a:t>FROM SPACEXTABLE</a:t>
            </a:r>
          </a:p>
          <a:p>
            <a:r>
              <a:rPr lang="en-US" sz="1200" dirty="0"/>
              <a:t>WHERE Date BETWEEN '2010-06-04' AND '2017-03-20’</a:t>
            </a:r>
          </a:p>
          <a:p>
            <a:r>
              <a:rPr lang="en-US" sz="1200" dirty="0"/>
              <a:t>GROUP BY </a:t>
            </a:r>
            <a:r>
              <a:rPr lang="en-US" sz="1200" dirty="0" err="1"/>
              <a:t>Landing_Outcome</a:t>
            </a:r>
            <a:endParaRPr lang="en-US" sz="1200" dirty="0"/>
          </a:p>
          <a:p>
            <a:r>
              <a:rPr lang="en-US" sz="1200" dirty="0"/>
              <a:t>ORDER BY Counts DESC;</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1</a:t>
            </a:r>
            <a:r>
              <a:rPr lang="en-US" sz="2200" baseline="30000" dirty="0">
                <a:solidFill>
                  <a:schemeClr val="accent3">
                    <a:lumMod val="25000"/>
                  </a:schemeClr>
                </a:solidFill>
                <a:latin typeface="Abadi"/>
              </a:rPr>
              <a:t>st</a:t>
            </a:r>
            <a:r>
              <a:rPr lang="en-US" sz="2200" dirty="0">
                <a:solidFill>
                  <a:schemeClr val="accent3">
                    <a:lumMod val="25000"/>
                  </a:schemeClr>
                </a:solidFill>
                <a:latin typeface="Abadi"/>
              </a:rPr>
              <a:t> Folium map Shows the launch locations on both the west coast (California) and east cost (Florida)</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Locations</a:t>
            </a:r>
          </a:p>
        </p:txBody>
      </p:sp>
      <p:pic>
        <p:nvPicPr>
          <p:cNvPr id="6" name="Picture 5">
            <a:extLst>
              <a:ext uri="{FF2B5EF4-FFF2-40B4-BE49-F238E27FC236}">
                <a16:creationId xmlns:a16="http://schemas.microsoft.com/office/drawing/2014/main" id="{61DA392B-90BD-4005-B4FE-65181AABE26C}"/>
              </a:ext>
            </a:extLst>
          </p:cNvPr>
          <p:cNvPicPr>
            <a:picLocks noChangeAspect="1"/>
          </p:cNvPicPr>
          <p:nvPr/>
        </p:nvPicPr>
        <p:blipFill>
          <a:blip r:embed="rId3"/>
          <a:stretch>
            <a:fillRect/>
          </a:stretch>
        </p:blipFill>
        <p:spPr>
          <a:xfrm>
            <a:off x="3639412" y="2802953"/>
            <a:ext cx="5075360" cy="358171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808336"/>
            <a:ext cx="4350924" cy="125356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map added counts and clusters when zoomed in.</a:t>
            </a:r>
          </a:p>
          <a:p>
            <a:pPr>
              <a:lnSpc>
                <a:spcPct val="100000"/>
              </a:lnSpc>
              <a:spcBef>
                <a:spcPts val="1400"/>
              </a:spcBef>
            </a:pPr>
            <a:r>
              <a:rPr lang="en-US" sz="2200" dirty="0">
                <a:solidFill>
                  <a:schemeClr val="accent3">
                    <a:lumMod val="25000"/>
                  </a:schemeClr>
                </a:solidFill>
                <a:latin typeface="Abadi"/>
              </a:rPr>
              <a:t>Green = success | Red = fail</a:t>
            </a:r>
          </a:p>
          <a:p>
            <a:pPr>
              <a:lnSpc>
                <a:spcPct val="100000"/>
              </a:lnSpc>
              <a:spcBef>
                <a:spcPts val="1400"/>
              </a:spcBef>
            </a:pPr>
            <a:endParaRPr lang="en-US" sz="2200"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Launch Counts</a:t>
            </a:r>
          </a:p>
        </p:txBody>
      </p:sp>
      <p:pic>
        <p:nvPicPr>
          <p:cNvPr id="4" name="Picture 3">
            <a:extLst>
              <a:ext uri="{FF2B5EF4-FFF2-40B4-BE49-F238E27FC236}">
                <a16:creationId xmlns:a16="http://schemas.microsoft.com/office/drawing/2014/main" id="{1115A0B9-A525-6287-F5DC-8DC3D0D5F971}"/>
              </a:ext>
            </a:extLst>
          </p:cNvPr>
          <p:cNvPicPr>
            <a:picLocks noChangeAspect="1"/>
          </p:cNvPicPr>
          <p:nvPr/>
        </p:nvPicPr>
        <p:blipFill>
          <a:blip r:embed="rId3"/>
          <a:stretch>
            <a:fillRect/>
          </a:stretch>
        </p:blipFill>
        <p:spPr>
          <a:xfrm>
            <a:off x="5798278" y="1363229"/>
            <a:ext cx="4350924" cy="2736999"/>
          </a:xfrm>
          <a:prstGeom prst="rect">
            <a:avLst/>
          </a:prstGeom>
        </p:spPr>
      </p:pic>
      <p:pic>
        <p:nvPicPr>
          <p:cNvPr id="7" name="Picture 6">
            <a:extLst>
              <a:ext uri="{FF2B5EF4-FFF2-40B4-BE49-F238E27FC236}">
                <a16:creationId xmlns:a16="http://schemas.microsoft.com/office/drawing/2014/main" id="{61FF7B84-6174-9BFF-D7C2-1E2295D739C0}"/>
              </a:ext>
            </a:extLst>
          </p:cNvPr>
          <p:cNvPicPr>
            <a:picLocks noChangeAspect="1"/>
          </p:cNvPicPr>
          <p:nvPr/>
        </p:nvPicPr>
        <p:blipFill>
          <a:blip r:embed="rId4"/>
          <a:stretch>
            <a:fillRect/>
          </a:stretch>
        </p:blipFill>
        <p:spPr>
          <a:xfrm>
            <a:off x="734028" y="3147145"/>
            <a:ext cx="4519894" cy="3079247"/>
          </a:xfrm>
          <a:prstGeom prst="rect">
            <a:avLst/>
          </a:prstGeom>
        </p:spPr>
      </p:pic>
      <p:pic>
        <p:nvPicPr>
          <p:cNvPr id="12" name="Picture 11">
            <a:extLst>
              <a:ext uri="{FF2B5EF4-FFF2-40B4-BE49-F238E27FC236}">
                <a16:creationId xmlns:a16="http://schemas.microsoft.com/office/drawing/2014/main" id="{9F5CCEF3-4AD8-0E69-E8D4-D471A2657D27}"/>
              </a:ext>
            </a:extLst>
          </p:cNvPr>
          <p:cNvPicPr>
            <a:picLocks noChangeAspect="1"/>
          </p:cNvPicPr>
          <p:nvPr/>
        </p:nvPicPr>
        <p:blipFill>
          <a:blip r:embed="rId5"/>
          <a:stretch>
            <a:fillRect/>
          </a:stretch>
        </p:blipFill>
        <p:spPr>
          <a:xfrm>
            <a:off x="8199299" y="4236033"/>
            <a:ext cx="1760797" cy="2001748"/>
          </a:xfrm>
          <a:prstGeom prst="rect">
            <a:avLst/>
          </a:prstGeom>
        </p:spPr>
      </p:pic>
      <p:pic>
        <p:nvPicPr>
          <p:cNvPr id="14" name="Picture 13">
            <a:extLst>
              <a:ext uri="{FF2B5EF4-FFF2-40B4-BE49-F238E27FC236}">
                <a16:creationId xmlns:a16="http://schemas.microsoft.com/office/drawing/2014/main" id="{1A396C1A-875B-E4EB-63A5-9F0DE4897FCF}"/>
              </a:ext>
            </a:extLst>
          </p:cNvPr>
          <p:cNvPicPr>
            <a:picLocks noChangeAspect="1"/>
          </p:cNvPicPr>
          <p:nvPr/>
        </p:nvPicPr>
        <p:blipFill>
          <a:blip r:embed="rId6"/>
          <a:stretch>
            <a:fillRect/>
          </a:stretch>
        </p:blipFill>
        <p:spPr>
          <a:xfrm>
            <a:off x="6013557" y="4278709"/>
            <a:ext cx="1966130" cy="1684166"/>
          </a:xfrm>
          <a:prstGeom prst="rect">
            <a:avLst/>
          </a:prstGeom>
        </p:spPr>
      </p:pic>
      <p:sp>
        <p:nvSpPr>
          <p:cNvPr id="15" name="TextBox 14">
            <a:extLst>
              <a:ext uri="{FF2B5EF4-FFF2-40B4-BE49-F238E27FC236}">
                <a16:creationId xmlns:a16="http://schemas.microsoft.com/office/drawing/2014/main" id="{31C56ECB-E475-E0E8-3E06-22478F1B3E75}"/>
              </a:ext>
            </a:extLst>
          </p:cNvPr>
          <p:cNvSpPr txBox="1"/>
          <p:nvPr/>
        </p:nvSpPr>
        <p:spPr>
          <a:xfrm>
            <a:off x="7070294" y="2692573"/>
            <a:ext cx="2034018" cy="369332"/>
          </a:xfrm>
          <a:prstGeom prst="rect">
            <a:avLst/>
          </a:prstGeom>
          <a:noFill/>
        </p:spPr>
        <p:txBody>
          <a:bodyPr wrap="none" rtlCol="0">
            <a:spAutoFit/>
          </a:bodyPr>
          <a:lstStyle/>
          <a:p>
            <a:r>
              <a:rPr lang="en-US" b="1" dirty="0"/>
              <a:t>Counts of Launches</a:t>
            </a:r>
          </a:p>
        </p:txBody>
      </p:sp>
      <p:sp>
        <p:nvSpPr>
          <p:cNvPr id="16" name="TextBox 15">
            <a:extLst>
              <a:ext uri="{FF2B5EF4-FFF2-40B4-BE49-F238E27FC236}">
                <a16:creationId xmlns:a16="http://schemas.microsoft.com/office/drawing/2014/main" id="{293030E9-7AA3-C999-D47B-0B2D9780EDE0}"/>
              </a:ext>
            </a:extLst>
          </p:cNvPr>
          <p:cNvSpPr txBox="1"/>
          <p:nvPr/>
        </p:nvSpPr>
        <p:spPr>
          <a:xfrm>
            <a:off x="1773757" y="5347509"/>
            <a:ext cx="1891095" cy="369332"/>
          </a:xfrm>
          <a:prstGeom prst="rect">
            <a:avLst/>
          </a:prstGeom>
          <a:noFill/>
        </p:spPr>
        <p:txBody>
          <a:bodyPr wrap="none" rtlCol="0">
            <a:spAutoFit/>
          </a:bodyPr>
          <a:lstStyle/>
          <a:p>
            <a:r>
              <a:rPr lang="en-US" b="1" dirty="0"/>
              <a:t>Florida zoomed in</a:t>
            </a:r>
          </a:p>
        </p:txBody>
      </p:sp>
      <p:sp>
        <p:nvSpPr>
          <p:cNvPr id="17" name="TextBox 16">
            <a:extLst>
              <a:ext uri="{FF2B5EF4-FFF2-40B4-BE49-F238E27FC236}">
                <a16:creationId xmlns:a16="http://schemas.microsoft.com/office/drawing/2014/main" id="{6345F541-0D9A-EB34-9408-F991433DD62E}"/>
              </a:ext>
            </a:extLst>
          </p:cNvPr>
          <p:cNvSpPr txBox="1"/>
          <p:nvPr/>
        </p:nvSpPr>
        <p:spPr>
          <a:xfrm>
            <a:off x="5794314" y="1368611"/>
            <a:ext cx="301686"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283A8AD6-0A3A-DAA9-C981-0386CA9755F0}"/>
              </a:ext>
            </a:extLst>
          </p:cNvPr>
          <p:cNvSpPr txBox="1"/>
          <p:nvPr/>
        </p:nvSpPr>
        <p:spPr>
          <a:xfrm>
            <a:off x="770011" y="3164443"/>
            <a:ext cx="301686" cy="369332"/>
          </a:xfrm>
          <a:prstGeom prst="rect">
            <a:avLst/>
          </a:prstGeom>
          <a:noFill/>
        </p:spPr>
        <p:txBody>
          <a:bodyPr wrap="none" rtlCol="0">
            <a:spAutoFit/>
          </a:bodyPr>
          <a:lstStyle/>
          <a:p>
            <a:r>
              <a:rPr lang="en-US" b="1" dirty="0"/>
              <a:t>2</a:t>
            </a:r>
          </a:p>
        </p:txBody>
      </p:sp>
      <p:sp>
        <p:nvSpPr>
          <p:cNvPr id="19" name="TextBox 18">
            <a:extLst>
              <a:ext uri="{FF2B5EF4-FFF2-40B4-BE49-F238E27FC236}">
                <a16:creationId xmlns:a16="http://schemas.microsoft.com/office/drawing/2014/main" id="{A47DD909-C274-76F9-4C38-B40CDDACF95A}"/>
              </a:ext>
            </a:extLst>
          </p:cNvPr>
          <p:cNvSpPr txBox="1"/>
          <p:nvPr/>
        </p:nvSpPr>
        <p:spPr>
          <a:xfrm>
            <a:off x="7936460" y="4377958"/>
            <a:ext cx="301686" cy="369332"/>
          </a:xfrm>
          <a:prstGeom prst="rect">
            <a:avLst/>
          </a:prstGeom>
          <a:noFill/>
        </p:spPr>
        <p:txBody>
          <a:bodyPr wrap="none" rtlCol="0">
            <a:spAutoFit/>
          </a:bodyPr>
          <a:lstStyle/>
          <a:p>
            <a:r>
              <a:rPr lang="en-US" b="1" dirty="0"/>
              <a:t>3</a:t>
            </a:r>
          </a:p>
        </p:txBody>
      </p:sp>
      <p:sp>
        <p:nvSpPr>
          <p:cNvPr id="20" name="TextBox 19">
            <a:extLst>
              <a:ext uri="{FF2B5EF4-FFF2-40B4-BE49-F238E27FC236}">
                <a16:creationId xmlns:a16="http://schemas.microsoft.com/office/drawing/2014/main" id="{EBB6692A-ACA0-2E8C-FA94-2C288391FB7E}"/>
              </a:ext>
            </a:extLst>
          </p:cNvPr>
          <p:cNvSpPr txBox="1"/>
          <p:nvPr/>
        </p:nvSpPr>
        <p:spPr>
          <a:xfrm>
            <a:off x="6675660" y="5903226"/>
            <a:ext cx="2596160" cy="646331"/>
          </a:xfrm>
          <a:prstGeom prst="rect">
            <a:avLst/>
          </a:prstGeom>
          <a:noFill/>
        </p:spPr>
        <p:txBody>
          <a:bodyPr wrap="none" rtlCol="0">
            <a:spAutoFit/>
          </a:bodyPr>
          <a:lstStyle/>
          <a:p>
            <a:pPr algn="ctr"/>
            <a:r>
              <a:rPr lang="en-US" b="1" dirty="0"/>
              <a:t>Two Florida sites zoomed</a:t>
            </a:r>
          </a:p>
          <a:p>
            <a:pPr algn="ctr"/>
            <a:r>
              <a:rPr lang="en-US" b="1" dirty="0"/>
              <a:t>In further</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5643231"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3</a:t>
            </a:r>
            <a:r>
              <a:rPr lang="en-US" sz="2200" baseline="30000" dirty="0">
                <a:solidFill>
                  <a:schemeClr val="accent3">
                    <a:lumMod val="25000"/>
                  </a:schemeClr>
                </a:solidFill>
                <a:latin typeface="Abadi"/>
              </a:rPr>
              <a:t>rd</a:t>
            </a:r>
            <a:r>
              <a:rPr lang="en-US" sz="2200" dirty="0">
                <a:solidFill>
                  <a:schemeClr val="accent3">
                    <a:lumMod val="25000"/>
                  </a:schemeClr>
                </a:solidFill>
                <a:latin typeface="Abadi"/>
              </a:rPr>
              <a:t> map added lines to nearby locations.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example on the map to the right is from launch site KSC LC-39A to Miami.</a:t>
            </a:r>
          </a:p>
          <a:p>
            <a:pPr lvl="1">
              <a:lnSpc>
                <a:spcPct val="100000"/>
              </a:lnSpc>
              <a:spcBef>
                <a:spcPts val="1400"/>
              </a:spcBef>
            </a:pPr>
            <a:r>
              <a:rPr lang="en-US" dirty="0">
                <a:solidFill>
                  <a:schemeClr val="accent3">
                    <a:lumMod val="25000"/>
                  </a:schemeClr>
                </a:solidFill>
                <a:latin typeface="Abadi"/>
              </a:rPr>
              <a:t>314.77 miles</a:t>
            </a:r>
          </a:p>
          <a:p>
            <a:pPr lvl="1">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Note: Any marker, line, and distance can be added to the map as needed.</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 Launch Site to Miami</a:t>
            </a:r>
          </a:p>
        </p:txBody>
      </p:sp>
      <p:pic>
        <p:nvPicPr>
          <p:cNvPr id="4" name="Picture 3">
            <a:extLst>
              <a:ext uri="{FF2B5EF4-FFF2-40B4-BE49-F238E27FC236}">
                <a16:creationId xmlns:a16="http://schemas.microsoft.com/office/drawing/2014/main" id="{F8C82AA3-2B8C-DFDA-A166-78CDAC3016AE}"/>
              </a:ext>
            </a:extLst>
          </p:cNvPr>
          <p:cNvPicPr>
            <a:picLocks noChangeAspect="1"/>
          </p:cNvPicPr>
          <p:nvPr/>
        </p:nvPicPr>
        <p:blipFill>
          <a:blip r:embed="rId3"/>
          <a:stretch>
            <a:fillRect/>
          </a:stretch>
        </p:blipFill>
        <p:spPr>
          <a:xfrm>
            <a:off x="6694644" y="1366155"/>
            <a:ext cx="4153747" cy="51525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Success Rate</a:t>
            </a:r>
          </a:p>
        </p:txBody>
      </p:sp>
      <p:pic>
        <p:nvPicPr>
          <p:cNvPr id="7" name="Picture 6">
            <a:extLst>
              <a:ext uri="{FF2B5EF4-FFF2-40B4-BE49-F238E27FC236}">
                <a16:creationId xmlns:a16="http://schemas.microsoft.com/office/drawing/2014/main" id="{00126CF2-1EB4-C4B4-B3C2-0537CA263AF9}"/>
              </a:ext>
            </a:extLst>
          </p:cNvPr>
          <p:cNvPicPr>
            <a:picLocks noChangeAspect="1"/>
          </p:cNvPicPr>
          <p:nvPr/>
        </p:nvPicPr>
        <p:blipFill>
          <a:blip r:embed="rId3"/>
          <a:stretch>
            <a:fillRect/>
          </a:stretch>
        </p:blipFill>
        <p:spPr>
          <a:xfrm>
            <a:off x="261257" y="1421149"/>
            <a:ext cx="11669486" cy="3305283"/>
          </a:xfrm>
          <a:prstGeom prst="rect">
            <a:avLst/>
          </a:prstGeom>
        </p:spPr>
      </p:pic>
      <p:sp>
        <p:nvSpPr>
          <p:cNvPr id="9" name="TextBox 8">
            <a:extLst>
              <a:ext uri="{FF2B5EF4-FFF2-40B4-BE49-F238E27FC236}">
                <a16:creationId xmlns:a16="http://schemas.microsoft.com/office/drawing/2014/main" id="{910F79F2-01B2-3D10-52B2-54AE0E769689}"/>
              </a:ext>
            </a:extLst>
          </p:cNvPr>
          <p:cNvSpPr txBox="1"/>
          <p:nvPr/>
        </p:nvSpPr>
        <p:spPr>
          <a:xfrm>
            <a:off x="528859" y="5085591"/>
            <a:ext cx="11103303" cy="954107"/>
          </a:xfrm>
          <a:prstGeom prst="rect">
            <a:avLst/>
          </a:prstGeom>
          <a:noFill/>
        </p:spPr>
        <p:txBody>
          <a:bodyPr wrap="square" rtlCol="0">
            <a:spAutoFit/>
          </a:bodyPr>
          <a:lstStyle/>
          <a:p>
            <a:pPr algn="ctr"/>
            <a:r>
              <a:rPr lang="en-US" sz="2800" dirty="0"/>
              <a:t>The launch location with the highest success rate is KSC LC-39A</a:t>
            </a:r>
          </a:p>
          <a:p>
            <a:pPr algn="ctr"/>
            <a:r>
              <a:rPr lang="en-US" sz="2800" dirty="0"/>
              <a:t>with a 41.7% success rate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837158"/>
            <a:ext cx="9883474" cy="408467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commercial space age is here, companies are making space travel far more affordable.</a:t>
            </a:r>
          </a:p>
          <a:p>
            <a:pPr>
              <a:spcBef>
                <a:spcPts val="1400"/>
              </a:spcBef>
            </a:pPr>
            <a:r>
              <a:rPr lang="en-US" sz="2200" dirty="0">
                <a:solidFill>
                  <a:schemeClr val="accent3">
                    <a:lumMod val="25000"/>
                  </a:schemeClr>
                </a:solidFill>
                <a:latin typeface="Abadi" panose="020B0604020104020204" pitchFamily="34" charset="0"/>
              </a:rPr>
              <a:t>One of the most successful is SpaceX. SpaceX’s accomplishments include: Sending spacecraft to the International Space Station. And </a:t>
            </a:r>
            <a:r>
              <a:rPr lang="en-US" sz="2200" dirty="0" err="1">
                <a:solidFill>
                  <a:schemeClr val="accent3">
                    <a:lumMod val="25000"/>
                  </a:schemeClr>
                </a:solidFill>
                <a:latin typeface="Abadi" panose="020B0604020104020204" pitchFamily="34" charset="0"/>
              </a:rPr>
              <a:t>Starlink</a:t>
            </a:r>
            <a:r>
              <a:rPr lang="en-US" sz="2200" dirty="0">
                <a:solidFill>
                  <a:schemeClr val="accent3">
                    <a:lumMod val="25000"/>
                  </a:schemeClr>
                </a:solidFill>
                <a:latin typeface="Abadi" panose="020B0604020104020204" pitchFamily="34" charset="0"/>
              </a:rPr>
              <a:t>, a satellite internet constellation providing satellite Internet access. </a:t>
            </a:r>
          </a:p>
          <a:p>
            <a:pPr>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upwards of 165 million dollars each.</a:t>
            </a:r>
          </a:p>
          <a:p>
            <a:pPr>
              <a:spcBef>
                <a:spcPts val="1400"/>
              </a:spcBef>
            </a:pPr>
            <a:r>
              <a:rPr lang="en-US" sz="2200" dirty="0">
                <a:solidFill>
                  <a:schemeClr val="accent3">
                    <a:lumMod val="25000"/>
                  </a:schemeClr>
                </a:solidFill>
                <a:latin typeface="Abadi" panose="020B0604020104020204" pitchFamily="34" charset="0"/>
              </a:rPr>
              <a:t>Much of the savings is because SpaceX can reuse the first stage. </a:t>
            </a:r>
          </a:p>
          <a:p>
            <a:pPr>
              <a:spcBef>
                <a:spcPts val="1400"/>
              </a:spcBef>
            </a:pPr>
            <a:r>
              <a:rPr lang="en-US" sz="2200" dirty="0">
                <a:solidFill>
                  <a:schemeClr val="accent3">
                    <a:lumMod val="25000"/>
                  </a:schemeClr>
                </a:solidFill>
                <a:latin typeface="Abadi" panose="020B0604020104020204" pitchFamily="34" charset="0"/>
              </a:rPr>
              <a:t>Therefore, if we can determine if the first stage will land, we can determine the cost of a launch.</a:t>
            </a:r>
          </a:p>
          <a:p>
            <a:pPr>
              <a:spcBef>
                <a:spcPts val="1400"/>
              </a:spcBef>
            </a:pPr>
            <a:r>
              <a:rPr lang="en-US" sz="2200" dirty="0">
                <a:solidFill>
                  <a:schemeClr val="accent3">
                    <a:lumMod val="25000"/>
                  </a:schemeClr>
                </a:solidFill>
                <a:latin typeface="Abadi" panose="020B0604020104020204" pitchFamily="34" charset="0"/>
              </a:rPr>
              <a:t>This project aims to predict if the first stage will successfully land and be available for reuse, thus dramatically impacting the cost of a rocket launch.</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C462EECF-D152-67DD-E67A-F85B019B8B4B}"/>
              </a:ext>
            </a:extLst>
          </p:cNvPr>
          <p:cNvPicPr>
            <a:picLocks noGrp="1" noChangeAspect="1"/>
          </p:cNvPicPr>
          <p:nvPr>
            <p:ph idx="4294967295"/>
          </p:nvPr>
        </p:nvPicPr>
        <p:blipFill>
          <a:blip r:embed="rId3"/>
          <a:stretch>
            <a:fillRect/>
          </a:stretch>
        </p:blipFill>
        <p:spPr>
          <a:xfrm>
            <a:off x="734027" y="1825625"/>
            <a:ext cx="10551583" cy="2864563"/>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t>KSC LC-39A Launch Success Rate</a:t>
            </a:r>
            <a:endParaRPr lang="en-US" dirty="0">
              <a:solidFill>
                <a:srgbClr val="0B49CB"/>
              </a:solidFill>
              <a:latin typeface="Abadi"/>
            </a:endParaRPr>
          </a:p>
        </p:txBody>
      </p:sp>
      <p:sp>
        <p:nvSpPr>
          <p:cNvPr id="6" name="TextBox 5">
            <a:extLst>
              <a:ext uri="{FF2B5EF4-FFF2-40B4-BE49-F238E27FC236}">
                <a16:creationId xmlns:a16="http://schemas.microsoft.com/office/drawing/2014/main" id="{A375E8D4-D954-2FE6-E9E4-E778ADB53C55}"/>
              </a:ext>
            </a:extLst>
          </p:cNvPr>
          <p:cNvSpPr txBox="1"/>
          <p:nvPr/>
        </p:nvSpPr>
        <p:spPr>
          <a:xfrm>
            <a:off x="528859" y="5085591"/>
            <a:ext cx="11103303" cy="954107"/>
          </a:xfrm>
          <a:prstGeom prst="rect">
            <a:avLst/>
          </a:prstGeom>
          <a:noFill/>
        </p:spPr>
        <p:txBody>
          <a:bodyPr wrap="square" rtlCol="0">
            <a:spAutoFit/>
          </a:bodyPr>
          <a:lstStyle/>
          <a:p>
            <a:pPr algn="ctr"/>
            <a:r>
              <a:rPr lang="en-US" sz="2800" dirty="0"/>
              <a:t>Focusing in on KSC LC-39A, we see the success rate </a:t>
            </a:r>
          </a:p>
          <a:p>
            <a:pPr algn="ctr"/>
            <a:r>
              <a:rPr lang="en-US" sz="2800" dirty="0"/>
              <a:t>of just that site is 76.9%</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Slider with Successes and Failures</a:t>
            </a:r>
          </a:p>
        </p:txBody>
      </p:sp>
      <p:pic>
        <p:nvPicPr>
          <p:cNvPr id="7" name="Picture 6">
            <a:extLst>
              <a:ext uri="{FF2B5EF4-FFF2-40B4-BE49-F238E27FC236}">
                <a16:creationId xmlns:a16="http://schemas.microsoft.com/office/drawing/2014/main" id="{A2A9F0CC-7B33-056F-16E5-7466B549BA71}"/>
              </a:ext>
            </a:extLst>
          </p:cNvPr>
          <p:cNvPicPr>
            <a:picLocks noChangeAspect="1"/>
          </p:cNvPicPr>
          <p:nvPr/>
        </p:nvPicPr>
        <p:blipFill>
          <a:blip r:embed="rId3"/>
          <a:stretch>
            <a:fillRect/>
          </a:stretch>
        </p:blipFill>
        <p:spPr>
          <a:xfrm>
            <a:off x="391886" y="1537967"/>
            <a:ext cx="8640147" cy="2215597"/>
          </a:xfrm>
          <a:prstGeom prst="rect">
            <a:avLst/>
          </a:prstGeom>
        </p:spPr>
      </p:pic>
      <p:sp>
        <p:nvSpPr>
          <p:cNvPr id="10" name="TextBox 9">
            <a:extLst>
              <a:ext uri="{FF2B5EF4-FFF2-40B4-BE49-F238E27FC236}">
                <a16:creationId xmlns:a16="http://schemas.microsoft.com/office/drawing/2014/main" id="{6B9E2263-062F-DAAC-D928-9987099AD29E}"/>
              </a:ext>
            </a:extLst>
          </p:cNvPr>
          <p:cNvSpPr txBox="1"/>
          <p:nvPr/>
        </p:nvSpPr>
        <p:spPr>
          <a:xfrm>
            <a:off x="9187543" y="1853514"/>
            <a:ext cx="2848947" cy="1477328"/>
          </a:xfrm>
          <a:prstGeom prst="rect">
            <a:avLst/>
          </a:prstGeom>
          <a:noFill/>
        </p:spPr>
        <p:txBody>
          <a:bodyPr wrap="square" rtlCol="0">
            <a:spAutoFit/>
          </a:bodyPr>
          <a:lstStyle/>
          <a:p>
            <a:r>
              <a:rPr lang="en-US" dirty="0"/>
              <a:t>All Sites; payload slider set to full (0kg to 10,000kg)</a:t>
            </a:r>
          </a:p>
          <a:p>
            <a:endParaRPr lang="en-US" dirty="0"/>
          </a:p>
          <a:p>
            <a:r>
              <a:rPr lang="en-US" dirty="0"/>
              <a:t>Most successes are between 2,000kg and 6,000kg</a:t>
            </a:r>
          </a:p>
        </p:txBody>
      </p:sp>
      <p:sp>
        <p:nvSpPr>
          <p:cNvPr id="11" name="TextBox 10">
            <a:extLst>
              <a:ext uri="{FF2B5EF4-FFF2-40B4-BE49-F238E27FC236}">
                <a16:creationId xmlns:a16="http://schemas.microsoft.com/office/drawing/2014/main" id="{6D812ADC-C104-7E25-6D85-463D5332FC8C}"/>
              </a:ext>
            </a:extLst>
          </p:cNvPr>
          <p:cNvSpPr txBox="1"/>
          <p:nvPr/>
        </p:nvSpPr>
        <p:spPr>
          <a:xfrm>
            <a:off x="9187542" y="4448688"/>
            <a:ext cx="2848947" cy="923330"/>
          </a:xfrm>
          <a:prstGeom prst="rect">
            <a:avLst/>
          </a:prstGeom>
          <a:noFill/>
        </p:spPr>
        <p:txBody>
          <a:bodyPr wrap="square" rtlCol="0">
            <a:spAutoFit/>
          </a:bodyPr>
          <a:lstStyle/>
          <a:p>
            <a:r>
              <a:rPr lang="en-US" dirty="0"/>
              <a:t>All Sites; payload slider set to range (2,000kg to 6,000kg)</a:t>
            </a:r>
          </a:p>
        </p:txBody>
      </p:sp>
      <p:pic>
        <p:nvPicPr>
          <p:cNvPr id="14" name="Picture 13">
            <a:extLst>
              <a:ext uri="{FF2B5EF4-FFF2-40B4-BE49-F238E27FC236}">
                <a16:creationId xmlns:a16="http://schemas.microsoft.com/office/drawing/2014/main" id="{6111D5D2-6EB8-3497-E740-239A8739E7F3}"/>
              </a:ext>
            </a:extLst>
          </p:cNvPr>
          <p:cNvPicPr>
            <a:picLocks noChangeAspect="1"/>
          </p:cNvPicPr>
          <p:nvPr/>
        </p:nvPicPr>
        <p:blipFill>
          <a:blip r:embed="rId4"/>
          <a:stretch>
            <a:fillRect/>
          </a:stretch>
        </p:blipFill>
        <p:spPr>
          <a:xfrm>
            <a:off x="391886" y="4155066"/>
            <a:ext cx="8640147" cy="216428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123958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Of the 4 models built, trained, and tested, the Decision Tree model proved the best.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732A333-4843-49BD-6980-274C37894D10}"/>
              </a:ext>
            </a:extLst>
          </p:cNvPr>
          <p:cNvPicPr>
            <a:picLocks noChangeAspect="1"/>
          </p:cNvPicPr>
          <p:nvPr/>
        </p:nvPicPr>
        <p:blipFill>
          <a:blip r:embed="rId3"/>
          <a:stretch>
            <a:fillRect/>
          </a:stretch>
        </p:blipFill>
        <p:spPr>
          <a:xfrm>
            <a:off x="6379039" y="1595356"/>
            <a:ext cx="4671465" cy="4115157"/>
          </a:xfrm>
          <a:prstGeom prst="rect">
            <a:avLst/>
          </a:prstGeom>
        </p:spPr>
      </p:pic>
      <p:pic>
        <p:nvPicPr>
          <p:cNvPr id="7" name="Picture 6">
            <a:extLst>
              <a:ext uri="{FF2B5EF4-FFF2-40B4-BE49-F238E27FC236}">
                <a16:creationId xmlns:a16="http://schemas.microsoft.com/office/drawing/2014/main" id="{D52A1ED5-B8CE-A6BC-A78F-CFBA7F698393}"/>
              </a:ext>
            </a:extLst>
          </p:cNvPr>
          <p:cNvPicPr>
            <a:picLocks noChangeAspect="1"/>
          </p:cNvPicPr>
          <p:nvPr/>
        </p:nvPicPr>
        <p:blipFill>
          <a:blip r:embed="rId4"/>
          <a:stretch>
            <a:fillRect/>
          </a:stretch>
        </p:blipFill>
        <p:spPr>
          <a:xfrm>
            <a:off x="2617634" y="3321698"/>
            <a:ext cx="2507982" cy="22766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307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Confusion Matrix shows we had 12 successful landings and 6 failed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predicted 15 successes and 3 failures, so 3 true fails were mislabeled as successes, or in other words, the model had 3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This is the model that performed the best, however it was not by a wide margin.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47301A6-500D-FE50-C090-1B38E8B4F203}"/>
              </a:ext>
            </a:extLst>
          </p:cNvPr>
          <p:cNvPicPr>
            <a:picLocks noChangeAspect="1"/>
          </p:cNvPicPr>
          <p:nvPr/>
        </p:nvPicPr>
        <p:blipFill>
          <a:blip r:embed="rId3"/>
          <a:stretch>
            <a:fillRect/>
          </a:stretch>
        </p:blipFill>
        <p:spPr>
          <a:xfrm>
            <a:off x="6744757" y="1900815"/>
            <a:ext cx="4313294" cy="350550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115703"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have a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have minimal impact on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Orbit type appeared to have an impact, however it was more due to later launches were of a different orbit type and later launches were simply more successful </a:t>
            </a:r>
          </a:p>
          <a:p>
            <a:pPr>
              <a:lnSpc>
                <a:spcPct val="100000"/>
              </a:lnSpc>
              <a:spcBef>
                <a:spcPts val="1400"/>
              </a:spcBef>
            </a:pPr>
            <a:r>
              <a:rPr lang="en-US" sz="2200" dirty="0">
                <a:solidFill>
                  <a:schemeClr val="accent3">
                    <a:lumMod val="25000"/>
                  </a:schemeClr>
                </a:solidFill>
                <a:latin typeface="Abadi" panose="020B0604020104020204" pitchFamily="34" charset="0"/>
              </a:rPr>
              <a:t>More than anything, time and experience is what appears to have the greatest impact on success rate. The visualizations, dashboard, and models all indicated a varying degree of success with the various variables and they all improved over time as the number of launches increased. By 100 launches, SpaceX seems got it pretty well figured out, however since they did not test everything equally throughout all 100 launches, it made it a little difficult to discern what led to better results.</a:t>
            </a:r>
          </a:p>
          <a:p>
            <a:pPr>
              <a:lnSpc>
                <a:spcPct val="100000"/>
              </a:lnSpc>
              <a:spcBef>
                <a:spcPts val="1400"/>
              </a:spcBef>
            </a:pPr>
            <a:r>
              <a:rPr lang="en-US" sz="2200" dirty="0">
                <a:solidFill>
                  <a:schemeClr val="accent3">
                    <a:lumMod val="25000"/>
                  </a:schemeClr>
                </a:solidFill>
                <a:latin typeface="Abadi" panose="020B0604020104020204" pitchFamily="34" charset="0"/>
              </a:rPr>
              <a:t>Overall success rate for the Falcon 9 was 67% allowing the option to reuse the rocket 2 out of every 3 launches.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source files, the Dashboard, and presentation can be found at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found </a:t>
            </a:r>
            <a:r>
              <a:rPr lang="en-US" sz="2200" dirty="0">
                <a:solidFill>
                  <a:schemeClr val="accent3">
                    <a:lumMod val="25000"/>
                  </a:schemeClr>
                </a:solidFill>
                <a:latin typeface="Abadi" panose="020B0604020104020204" pitchFamily="34" charset="0"/>
                <a:hlinkClick r:id="rId4"/>
              </a:rPr>
              <a:t>here</a:t>
            </a:r>
            <a:r>
              <a:rPr lang="en-US" sz="2200" dirty="0">
                <a:solidFill>
                  <a:schemeClr val="accent3">
                    <a:lumMod val="25000"/>
                  </a:schemeClr>
                </a:solidFill>
                <a:latin typeface="Abadi" panose="020B0604020104020204" pitchFamily="34" charset="0"/>
              </a:rPr>
              <a: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calls, Web scraping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Broke data down into a relevant features set and a target set of success/failure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4 models, tuning each for optimal parameters, then reviewed accuracy and confusion matrix for each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Two methods used</a:t>
            </a:r>
          </a:p>
          <a:p>
            <a:pPr lvl="1">
              <a:lnSpc>
                <a:spcPct val="100000"/>
              </a:lnSpc>
              <a:spcBef>
                <a:spcPts val="1400"/>
              </a:spcBef>
            </a:pPr>
            <a:r>
              <a:rPr lang="en-US" sz="1800" dirty="0">
                <a:solidFill>
                  <a:schemeClr val="accent3">
                    <a:lumMod val="25000"/>
                  </a:schemeClr>
                </a:solidFill>
                <a:latin typeface="Abadi" panose="020B0604020104020204" pitchFamily="34" charset="0"/>
              </a:rPr>
              <a:t>SpaceX launch data REST API pulls general data regarding launches. That dataset is combined with multiple other endpoints:</a:t>
            </a:r>
          </a:p>
          <a:p>
            <a:pPr lvl="2">
              <a:lnSpc>
                <a:spcPct val="100000"/>
              </a:lnSpc>
              <a:spcBef>
                <a:spcPts val="1400"/>
              </a:spcBef>
            </a:pPr>
            <a:r>
              <a:rPr lang="en-US" sz="1400" dirty="0">
                <a:solidFill>
                  <a:schemeClr val="accent3">
                    <a:lumMod val="25000"/>
                  </a:schemeClr>
                </a:solidFill>
                <a:latin typeface="Abadi" panose="020B0604020104020204" pitchFamily="34" charset="0"/>
              </a:rPr>
              <a:t>Rocket</a:t>
            </a:r>
          </a:p>
          <a:p>
            <a:pPr lvl="3">
              <a:lnSpc>
                <a:spcPct val="100000"/>
              </a:lnSpc>
              <a:spcBef>
                <a:spcPts val="1400"/>
              </a:spcBef>
            </a:pPr>
            <a:r>
              <a:rPr lang="en-US" sz="1200" dirty="0">
                <a:solidFill>
                  <a:schemeClr val="accent3">
                    <a:lumMod val="25000"/>
                  </a:schemeClr>
                </a:solidFill>
                <a:latin typeface="Abadi" panose="020B0604020104020204" pitchFamily="34" charset="0"/>
              </a:rPr>
              <a:t>Adds specific data pertaining to rocket types</a:t>
            </a:r>
          </a:p>
          <a:p>
            <a:pPr lvl="2">
              <a:lnSpc>
                <a:spcPct val="100000"/>
              </a:lnSpc>
              <a:spcBef>
                <a:spcPts val="1400"/>
              </a:spcBef>
            </a:pPr>
            <a:r>
              <a:rPr lang="en-US" sz="1400" dirty="0">
                <a:solidFill>
                  <a:schemeClr val="accent3">
                    <a:lumMod val="25000"/>
                  </a:schemeClr>
                </a:solidFill>
                <a:latin typeface="Abadi" panose="020B0604020104020204" pitchFamily="34" charset="0"/>
              </a:rPr>
              <a:t>Payload</a:t>
            </a:r>
          </a:p>
          <a:p>
            <a:pPr lvl="3">
              <a:lnSpc>
                <a:spcPct val="100000"/>
              </a:lnSpc>
              <a:spcBef>
                <a:spcPts val="1400"/>
              </a:spcBef>
            </a:pPr>
            <a:r>
              <a:rPr lang="en-US" sz="1200" dirty="0">
                <a:solidFill>
                  <a:schemeClr val="accent3">
                    <a:lumMod val="25000"/>
                  </a:schemeClr>
                </a:solidFill>
                <a:latin typeface="Abadi" panose="020B0604020104020204" pitchFamily="34" charset="0"/>
              </a:rPr>
              <a:t>Adds payload mass and orbit type</a:t>
            </a:r>
          </a:p>
          <a:p>
            <a:pPr lvl="2">
              <a:lnSpc>
                <a:spcPct val="100000"/>
              </a:lnSpc>
              <a:spcBef>
                <a:spcPts val="1400"/>
              </a:spcBef>
            </a:pPr>
            <a:r>
              <a:rPr lang="en-US" sz="1400" dirty="0">
                <a:solidFill>
                  <a:schemeClr val="accent3">
                    <a:lumMod val="25000"/>
                  </a:schemeClr>
                </a:solidFill>
                <a:latin typeface="Abadi" panose="020B0604020104020204" pitchFamily="34" charset="0"/>
              </a:rPr>
              <a:t>Cores</a:t>
            </a:r>
          </a:p>
          <a:p>
            <a:pPr lvl="3">
              <a:lnSpc>
                <a:spcPct val="100000"/>
              </a:lnSpc>
              <a:spcBef>
                <a:spcPts val="1400"/>
              </a:spcBef>
            </a:pPr>
            <a:r>
              <a:rPr lang="en-US" sz="1200" dirty="0">
                <a:solidFill>
                  <a:schemeClr val="accent3">
                    <a:lumMod val="25000"/>
                  </a:schemeClr>
                </a:solidFill>
                <a:latin typeface="Abadi" panose="020B0604020104020204" pitchFamily="34" charset="0"/>
              </a:rPr>
              <a:t>Adds outcome of the landing, type of landing, number of flights, the landing pad used, the block of the core (which is a number used to separate version of cores), number of times this specific core has been reused, and the serial of the core.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from SpaceX Wikipedia</a:t>
            </a: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Parent SpaceX REST call URL: </a:t>
            </a:r>
            <a:r>
              <a:rPr lang="en-US" sz="1800" dirty="0">
                <a:solidFill>
                  <a:schemeClr val="accent3">
                    <a:lumMod val="25000"/>
                  </a:schemeClr>
                </a:solidFill>
                <a:latin typeface="Abadi" panose="020B0604020104020204" pitchFamily="34" charset="0"/>
                <a:hlinkClick r:id="rId3"/>
              </a:rPr>
              <a:t>https://api.spacexdata.com/v4</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Endpoints used: </a:t>
            </a:r>
          </a:p>
          <a:p>
            <a:pPr lvl="2">
              <a:lnSpc>
                <a:spcPct val="120000"/>
              </a:lnSpc>
              <a:spcBef>
                <a:spcPts val="600"/>
              </a:spcBef>
            </a:pPr>
            <a:r>
              <a:rPr lang="en-US" sz="1400" dirty="0">
                <a:solidFill>
                  <a:schemeClr val="accent3">
                    <a:lumMod val="25000"/>
                  </a:schemeClr>
                </a:solidFill>
                <a:latin typeface="Abadi" panose="020B0604020104020204" pitchFamily="34" charset="0"/>
              </a:rPr>
              <a:t>/launches/past</a:t>
            </a:r>
          </a:p>
          <a:p>
            <a:pPr lvl="2">
              <a:lnSpc>
                <a:spcPct val="120000"/>
              </a:lnSpc>
              <a:spcBef>
                <a:spcPts val="600"/>
              </a:spcBef>
            </a:pPr>
            <a:r>
              <a:rPr lang="en-US" sz="1400" dirty="0">
                <a:solidFill>
                  <a:schemeClr val="accent3">
                    <a:lumMod val="25000"/>
                  </a:schemeClr>
                </a:solidFill>
                <a:latin typeface="Abadi" panose="020B0604020104020204" pitchFamily="34" charset="0"/>
              </a:rPr>
              <a:t>/rockets</a:t>
            </a:r>
          </a:p>
          <a:p>
            <a:pPr lvl="2">
              <a:lnSpc>
                <a:spcPct val="120000"/>
              </a:lnSpc>
              <a:spcBef>
                <a:spcPts val="600"/>
              </a:spcBef>
            </a:pPr>
            <a:r>
              <a:rPr lang="en-US" sz="1400" dirty="0">
                <a:solidFill>
                  <a:schemeClr val="accent3">
                    <a:lumMod val="25000"/>
                  </a:schemeClr>
                </a:solidFill>
                <a:latin typeface="Abadi" panose="020B0604020104020204" pitchFamily="34" charset="0"/>
              </a:rPr>
              <a:t>/launchpads</a:t>
            </a:r>
          </a:p>
          <a:p>
            <a:pPr lvl="2">
              <a:lnSpc>
                <a:spcPct val="120000"/>
              </a:lnSpc>
              <a:spcBef>
                <a:spcPts val="600"/>
              </a:spcBef>
            </a:pPr>
            <a:r>
              <a:rPr lang="en-US" sz="1400" dirty="0">
                <a:solidFill>
                  <a:schemeClr val="accent3">
                    <a:lumMod val="25000"/>
                  </a:schemeClr>
                </a:solidFill>
                <a:latin typeface="Abadi" panose="020B0604020104020204" pitchFamily="34" charset="0"/>
              </a:rPr>
              <a:t>/payloads</a:t>
            </a:r>
          </a:p>
          <a:p>
            <a:pPr lvl="2">
              <a:lnSpc>
                <a:spcPct val="120000"/>
              </a:lnSpc>
              <a:spcBef>
                <a:spcPts val="600"/>
              </a:spcBef>
            </a:pPr>
            <a:r>
              <a:rPr lang="en-US" sz="1400" dirty="0">
                <a:solidFill>
                  <a:schemeClr val="accent3">
                    <a:lumMod val="25000"/>
                  </a:schemeClr>
                </a:solidFill>
                <a:latin typeface="Abadi" panose="020B0604020104020204" pitchFamily="34" charset="0"/>
              </a:rPr>
              <a:t>/cores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SpaceX API calls notebook </a:t>
            </a:r>
            <a:r>
              <a:rPr lang="en-US" sz="2200" dirty="0">
                <a:solidFill>
                  <a:schemeClr val="accent3">
                    <a:lumMod val="25000"/>
                  </a:schemeClr>
                </a:solidFill>
                <a:latin typeface="Abadi" panose="020B0604020104020204" pitchFamily="34" charset="0"/>
                <a:hlinkClick r:id="rId4"/>
              </a:rPr>
              <a:t>here</a:t>
            </a:r>
            <a:r>
              <a:rPr lang="en-US" sz="2200" dirty="0">
                <a:solidFill>
                  <a:schemeClr val="accent3">
                    <a:lumMod val="25000"/>
                  </a:schemeClr>
                </a:solidFill>
                <a:latin typeface="Abadi" panose="020B0604020104020204" pitchFamily="34" charset="0"/>
              </a:rPr>
              <a:t>. </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7CF4FAFE-AD53-D8A2-A9FF-98D178E90B6E}"/>
              </a:ext>
            </a:extLst>
          </p:cNvPr>
          <p:cNvSpPr/>
          <p:nvPr/>
        </p:nvSpPr>
        <p:spPr>
          <a:xfrm>
            <a:off x="6226360" y="1978561"/>
            <a:ext cx="1723053" cy="1038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7" name="Rectangle 6">
            <a:extLst>
              <a:ext uri="{FF2B5EF4-FFF2-40B4-BE49-F238E27FC236}">
                <a16:creationId xmlns:a16="http://schemas.microsoft.com/office/drawing/2014/main" id="{5D032A03-C924-443F-775C-9E8ABEC9891A}"/>
              </a:ext>
            </a:extLst>
          </p:cNvPr>
          <p:cNvSpPr/>
          <p:nvPr/>
        </p:nvSpPr>
        <p:spPr>
          <a:xfrm>
            <a:off x="8920065" y="1997221"/>
            <a:ext cx="1499119" cy="100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a:t>
            </a:r>
          </a:p>
          <a:p>
            <a:pPr algn="ctr"/>
            <a:r>
              <a:rPr lang="en-US" dirty="0"/>
              <a:t>Handler</a:t>
            </a:r>
          </a:p>
        </p:txBody>
      </p:sp>
      <p:cxnSp>
        <p:nvCxnSpPr>
          <p:cNvPr id="10" name="Straight Arrow Connector 9">
            <a:extLst>
              <a:ext uri="{FF2B5EF4-FFF2-40B4-BE49-F238E27FC236}">
                <a16:creationId xmlns:a16="http://schemas.microsoft.com/office/drawing/2014/main" id="{43979F84-2A1A-2EFA-40F7-7960CAFC7BAD}"/>
              </a:ext>
            </a:extLst>
          </p:cNvPr>
          <p:cNvCxnSpPr>
            <a:cxnSpLocks/>
          </p:cNvCxnSpPr>
          <p:nvPr/>
        </p:nvCxnSpPr>
        <p:spPr>
          <a:xfrm flipV="1">
            <a:off x="7940126" y="2326281"/>
            <a:ext cx="970652" cy="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F07899A-5610-57FB-8B4A-E599B8F1686D}"/>
              </a:ext>
            </a:extLst>
          </p:cNvPr>
          <p:cNvSpPr/>
          <p:nvPr/>
        </p:nvSpPr>
        <p:spPr>
          <a:xfrm>
            <a:off x="8920064" y="3177300"/>
            <a:ext cx="1499119" cy="100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 Handler</a:t>
            </a:r>
          </a:p>
        </p:txBody>
      </p:sp>
      <p:sp>
        <p:nvSpPr>
          <p:cNvPr id="15" name="Rectangle 14">
            <a:extLst>
              <a:ext uri="{FF2B5EF4-FFF2-40B4-BE49-F238E27FC236}">
                <a16:creationId xmlns:a16="http://schemas.microsoft.com/office/drawing/2014/main" id="{A2837F4E-BD0D-0236-9E1F-C1B06791E985}"/>
              </a:ext>
            </a:extLst>
          </p:cNvPr>
          <p:cNvSpPr/>
          <p:nvPr/>
        </p:nvSpPr>
        <p:spPr>
          <a:xfrm>
            <a:off x="8920063" y="4344368"/>
            <a:ext cx="1499119" cy="100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a:t>
            </a:r>
          </a:p>
          <a:p>
            <a:pPr algn="ctr"/>
            <a:r>
              <a:rPr lang="en-US" dirty="0"/>
              <a:t>Handler</a:t>
            </a:r>
          </a:p>
        </p:txBody>
      </p:sp>
      <p:sp>
        <p:nvSpPr>
          <p:cNvPr id="16" name="Cylinder 15">
            <a:extLst>
              <a:ext uri="{FF2B5EF4-FFF2-40B4-BE49-F238E27FC236}">
                <a16:creationId xmlns:a16="http://schemas.microsoft.com/office/drawing/2014/main" id="{57E263D2-1F5B-737B-9DB6-AFCF951A84F5}"/>
              </a:ext>
            </a:extLst>
          </p:cNvPr>
          <p:cNvSpPr/>
          <p:nvPr/>
        </p:nvSpPr>
        <p:spPr>
          <a:xfrm>
            <a:off x="6461336" y="4331930"/>
            <a:ext cx="1343608" cy="50893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C755FD06-05A1-4E9B-FD54-986D24F4DE07}"/>
              </a:ext>
            </a:extLst>
          </p:cNvPr>
          <p:cNvSpPr/>
          <p:nvPr/>
        </p:nvSpPr>
        <p:spPr>
          <a:xfrm>
            <a:off x="6461336" y="4596866"/>
            <a:ext cx="1343608" cy="50893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ylinder 17">
            <a:extLst>
              <a:ext uri="{FF2B5EF4-FFF2-40B4-BE49-F238E27FC236}">
                <a16:creationId xmlns:a16="http://schemas.microsoft.com/office/drawing/2014/main" id="{A71511F4-55F0-9FBE-CC59-2A5C5BAAD44D}"/>
              </a:ext>
            </a:extLst>
          </p:cNvPr>
          <p:cNvSpPr/>
          <p:nvPr/>
        </p:nvSpPr>
        <p:spPr>
          <a:xfrm>
            <a:off x="6461336" y="4873941"/>
            <a:ext cx="1343608" cy="50893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8070CAA-DCC9-5427-707C-EE6F2EF8D2DD}"/>
              </a:ext>
            </a:extLst>
          </p:cNvPr>
          <p:cNvCxnSpPr>
            <a:cxnSpLocks/>
          </p:cNvCxnSpPr>
          <p:nvPr/>
        </p:nvCxnSpPr>
        <p:spPr>
          <a:xfrm flipH="1">
            <a:off x="7940126" y="2656101"/>
            <a:ext cx="9613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900FC7-A709-78DB-1A53-AF5A44419A57}"/>
              </a:ext>
            </a:extLst>
          </p:cNvPr>
          <p:cNvSpPr txBox="1"/>
          <p:nvPr/>
        </p:nvSpPr>
        <p:spPr>
          <a:xfrm>
            <a:off x="7961767" y="2094637"/>
            <a:ext cx="798887" cy="276999"/>
          </a:xfrm>
          <a:prstGeom prst="rect">
            <a:avLst/>
          </a:prstGeom>
          <a:noFill/>
        </p:spPr>
        <p:txBody>
          <a:bodyPr wrap="square" rtlCol="0">
            <a:spAutoFit/>
          </a:bodyPr>
          <a:lstStyle/>
          <a:p>
            <a:r>
              <a:rPr lang="en-US" sz="1200" dirty="0"/>
              <a:t>Request</a:t>
            </a:r>
          </a:p>
        </p:txBody>
      </p:sp>
      <p:sp>
        <p:nvSpPr>
          <p:cNvPr id="23" name="TextBox 22">
            <a:extLst>
              <a:ext uri="{FF2B5EF4-FFF2-40B4-BE49-F238E27FC236}">
                <a16:creationId xmlns:a16="http://schemas.microsoft.com/office/drawing/2014/main" id="{399C5353-1643-AE29-F521-9E2183166817}"/>
              </a:ext>
            </a:extLst>
          </p:cNvPr>
          <p:cNvSpPr txBox="1"/>
          <p:nvPr/>
        </p:nvSpPr>
        <p:spPr>
          <a:xfrm>
            <a:off x="7967987" y="2603280"/>
            <a:ext cx="798887" cy="461665"/>
          </a:xfrm>
          <a:prstGeom prst="rect">
            <a:avLst/>
          </a:prstGeom>
          <a:noFill/>
        </p:spPr>
        <p:txBody>
          <a:bodyPr wrap="square" rtlCol="0">
            <a:spAutoFit/>
          </a:bodyPr>
          <a:lstStyle/>
          <a:p>
            <a:pPr algn="ctr"/>
            <a:r>
              <a:rPr lang="en-US" sz="1200" dirty="0"/>
              <a:t>Response</a:t>
            </a:r>
          </a:p>
          <a:p>
            <a:pPr algn="ctr"/>
            <a:r>
              <a:rPr lang="en-US" sz="1200" dirty="0"/>
              <a:t>(</a:t>
            </a:r>
            <a:r>
              <a:rPr lang="en-US" sz="1200" dirty="0" err="1"/>
              <a:t>json</a:t>
            </a:r>
            <a:r>
              <a:rPr lang="en-US" sz="1200" dirty="0"/>
              <a:t>)</a:t>
            </a:r>
          </a:p>
        </p:txBody>
      </p:sp>
      <p:sp>
        <p:nvSpPr>
          <p:cNvPr id="24" name="Flowchart: Internal Storage 23">
            <a:extLst>
              <a:ext uri="{FF2B5EF4-FFF2-40B4-BE49-F238E27FC236}">
                <a16:creationId xmlns:a16="http://schemas.microsoft.com/office/drawing/2014/main" id="{109C1929-880D-D419-B59D-EC871BB3F288}"/>
              </a:ext>
            </a:extLst>
          </p:cNvPr>
          <p:cNvSpPr/>
          <p:nvPr/>
        </p:nvSpPr>
        <p:spPr>
          <a:xfrm>
            <a:off x="6390026" y="3282306"/>
            <a:ext cx="1402478" cy="612648"/>
          </a:xfrm>
          <a:prstGeom prst="flowChartInternalStora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US" dirty="0"/>
          </a:p>
        </p:txBody>
      </p:sp>
      <p:cxnSp>
        <p:nvCxnSpPr>
          <p:cNvPr id="32" name="Straight Arrow Connector 31">
            <a:extLst>
              <a:ext uri="{FF2B5EF4-FFF2-40B4-BE49-F238E27FC236}">
                <a16:creationId xmlns:a16="http://schemas.microsoft.com/office/drawing/2014/main" id="{965A37CD-3B72-B595-10D6-C7D844F0E3C4}"/>
              </a:ext>
            </a:extLst>
          </p:cNvPr>
          <p:cNvCxnSpPr>
            <a:cxnSpLocks/>
            <a:stCxn id="15" idx="1"/>
            <a:endCxn id="17" idx="4"/>
          </p:cNvCxnSpPr>
          <p:nvPr/>
        </p:nvCxnSpPr>
        <p:spPr>
          <a:xfrm flipH="1">
            <a:off x="7804944" y="4844544"/>
            <a:ext cx="1115119" cy="67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91FA8F-324F-860A-F8F5-A458583482C4}"/>
              </a:ext>
            </a:extLst>
          </p:cNvPr>
          <p:cNvCxnSpPr>
            <a:cxnSpLocks/>
            <a:stCxn id="7" idx="2"/>
            <a:endCxn id="14" idx="0"/>
          </p:cNvCxnSpPr>
          <p:nvPr/>
        </p:nvCxnSpPr>
        <p:spPr>
          <a:xfrm flipH="1">
            <a:off x="9669624" y="2997573"/>
            <a:ext cx="1" cy="1797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05A0AE5-C809-6AB3-03A8-8EB50954CCD3}"/>
              </a:ext>
            </a:extLst>
          </p:cNvPr>
          <p:cNvCxnSpPr>
            <a:cxnSpLocks/>
          </p:cNvCxnSpPr>
          <p:nvPr/>
        </p:nvCxnSpPr>
        <p:spPr>
          <a:xfrm flipH="1">
            <a:off x="9669625" y="4158707"/>
            <a:ext cx="1" cy="1797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885B336-8311-2823-7295-38CBD2BD95FD}"/>
              </a:ext>
            </a:extLst>
          </p:cNvPr>
          <p:cNvCxnSpPr>
            <a:cxnSpLocks/>
            <a:stCxn id="2" idx="2"/>
            <a:endCxn id="24" idx="0"/>
          </p:cNvCxnSpPr>
          <p:nvPr/>
        </p:nvCxnSpPr>
        <p:spPr>
          <a:xfrm>
            <a:off x="7087887" y="3017370"/>
            <a:ext cx="3378" cy="264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Falcon 9 and Falcon Heavy Launches Records from </a:t>
            </a:r>
            <a:r>
              <a:rPr lang="en-US" sz="2200" dirty="0">
                <a:solidFill>
                  <a:schemeClr val="accent3">
                    <a:lumMod val="25000"/>
                  </a:schemeClr>
                </a:solidFill>
                <a:latin typeface="Abadi"/>
                <a:hlinkClick r:id="rId3"/>
              </a:rPr>
              <a:t>Wikipedia</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Web Scraping notebook </a:t>
            </a:r>
            <a:r>
              <a:rPr lang="en-US" sz="2200" dirty="0">
                <a:solidFill>
                  <a:schemeClr val="accent3">
                    <a:lumMod val="25000"/>
                  </a:schemeClr>
                </a:solidFill>
                <a:latin typeface="Abadi" panose="020B0604020104020204" pitchFamily="34" charset="0"/>
                <a:hlinkClick r:id="rId4"/>
              </a:rPr>
              <a:t>here</a:t>
            </a:r>
            <a:r>
              <a:rPr lang="en-US" sz="2200" dirty="0">
                <a:solidFill>
                  <a:schemeClr val="accent3">
                    <a:lumMod val="25000"/>
                  </a:schemeClr>
                </a:solidFill>
                <a:latin typeface="Abadi" panose="020B0604020104020204" pitchFamily="34" charset="0"/>
              </a:rPr>
              <a:t>. </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Rectangle: Rounded Corners 7">
            <a:extLst>
              <a:ext uri="{FF2B5EF4-FFF2-40B4-BE49-F238E27FC236}">
                <a16:creationId xmlns:a16="http://schemas.microsoft.com/office/drawing/2014/main" id="{0E4012DA-A5CF-AE3F-DF4C-51C3D49CFFE7}"/>
              </a:ext>
            </a:extLst>
          </p:cNvPr>
          <p:cNvSpPr/>
          <p:nvPr/>
        </p:nvSpPr>
        <p:spPr>
          <a:xfrm>
            <a:off x="9128118" y="2132134"/>
            <a:ext cx="1925215" cy="1272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Falcon 9 launch records HTML table</a:t>
            </a:r>
          </a:p>
        </p:txBody>
      </p:sp>
      <p:sp>
        <p:nvSpPr>
          <p:cNvPr id="9" name="Rectangle: Rounded Corners 8">
            <a:extLst>
              <a:ext uri="{FF2B5EF4-FFF2-40B4-BE49-F238E27FC236}">
                <a16:creationId xmlns:a16="http://schemas.microsoft.com/office/drawing/2014/main" id="{C5861DAD-9BEB-9BE9-1825-E7255147A7E0}"/>
              </a:ext>
            </a:extLst>
          </p:cNvPr>
          <p:cNvSpPr/>
          <p:nvPr/>
        </p:nvSpPr>
        <p:spPr>
          <a:xfrm>
            <a:off x="9123764" y="3990127"/>
            <a:ext cx="1925215" cy="1272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the table for information needed</a:t>
            </a:r>
          </a:p>
        </p:txBody>
      </p:sp>
      <p:sp>
        <p:nvSpPr>
          <p:cNvPr id="5" name="Rectangle: Rounded Corners 4">
            <a:extLst>
              <a:ext uri="{FF2B5EF4-FFF2-40B4-BE49-F238E27FC236}">
                <a16:creationId xmlns:a16="http://schemas.microsoft.com/office/drawing/2014/main" id="{565756B5-1394-2FA0-BE03-8433BD947817}"/>
              </a:ext>
            </a:extLst>
          </p:cNvPr>
          <p:cNvSpPr/>
          <p:nvPr/>
        </p:nvSpPr>
        <p:spPr>
          <a:xfrm>
            <a:off x="6578048" y="2145339"/>
            <a:ext cx="1925215" cy="12592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a:t>
            </a:r>
            <a:r>
              <a:rPr lang="en-US" dirty="0" err="1"/>
              <a:t>BeautifulSoup</a:t>
            </a:r>
            <a:r>
              <a:rPr lang="en-US" dirty="0"/>
              <a:t> Python Package</a:t>
            </a:r>
          </a:p>
        </p:txBody>
      </p:sp>
      <p:sp>
        <p:nvSpPr>
          <p:cNvPr id="10" name="Rectangle: Rounded Corners 9">
            <a:extLst>
              <a:ext uri="{FF2B5EF4-FFF2-40B4-BE49-F238E27FC236}">
                <a16:creationId xmlns:a16="http://schemas.microsoft.com/office/drawing/2014/main" id="{06069B31-F228-97F6-8194-AB7F2BB5D0E7}"/>
              </a:ext>
            </a:extLst>
          </p:cNvPr>
          <p:cNvSpPr/>
          <p:nvPr/>
        </p:nvSpPr>
        <p:spPr>
          <a:xfrm>
            <a:off x="6578049" y="3990127"/>
            <a:ext cx="1925215" cy="12724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into a Pandas </a:t>
            </a:r>
            <a:r>
              <a:rPr lang="en-US" dirty="0" err="1"/>
              <a:t>dataframe</a:t>
            </a:r>
            <a:endParaRPr lang="en-US" dirty="0"/>
          </a:p>
        </p:txBody>
      </p:sp>
      <p:cxnSp>
        <p:nvCxnSpPr>
          <p:cNvPr id="13" name="Straight Arrow Connector 12">
            <a:extLst>
              <a:ext uri="{FF2B5EF4-FFF2-40B4-BE49-F238E27FC236}">
                <a16:creationId xmlns:a16="http://schemas.microsoft.com/office/drawing/2014/main" id="{783F1120-9F0D-7293-7E3C-0597FA66891B}"/>
              </a:ext>
            </a:extLst>
          </p:cNvPr>
          <p:cNvCxnSpPr>
            <a:cxnSpLocks/>
            <a:stCxn id="5" idx="3"/>
            <a:endCxn id="8" idx="1"/>
          </p:cNvCxnSpPr>
          <p:nvPr/>
        </p:nvCxnSpPr>
        <p:spPr>
          <a:xfrm flipV="1">
            <a:off x="8503263" y="2768382"/>
            <a:ext cx="624855" cy="6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D43FAD-D7A3-3FF9-9BE4-39CF2402963B}"/>
              </a:ext>
            </a:extLst>
          </p:cNvPr>
          <p:cNvCxnSpPr>
            <a:cxnSpLocks/>
            <a:stCxn id="8" idx="2"/>
            <a:endCxn id="9" idx="0"/>
          </p:cNvCxnSpPr>
          <p:nvPr/>
        </p:nvCxnSpPr>
        <p:spPr>
          <a:xfrm flipH="1">
            <a:off x="10086372" y="3404629"/>
            <a:ext cx="4354" cy="58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54663A-1061-5C1E-9B78-FE1A04B723B8}"/>
              </a:ext>
            </a:extLst>
          </p:cNvPr>
          <p:cNvCxnSpPr>
            <a:cxnSpLocks/>
            <a:stCxn id="9" idx="1"/>
            <a:endCxn id="10" idx="3"/>
          </p:cNvCxnSpPr>
          <p:nvPr/>
        </p:nvCxnSpPr>
        <p:spPr>
          <a:xfrm flipH="1">
            <a:off x="8503264" y="4626375"/>
            <a:ext cx="62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2761</TotalTime>
  <Words>2489</Words>
  <Application>Microsoft Office PowerPoint</Application>
  <PresentationFormat>Widescreen</PresentationFormat>
  <Paragraphs>398</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Vince Conca</cp:lastModifiedBy>
  <cp:revision>234</cp:revision>
  <dcterms:created xsi:type="dcterms:W3CDTF">2021-04-29T18:58:34Z</dcterms:created>
  <dcterms:modified xsi:type="dcterms:W3CDTF">2024-03-27T18:51:00Z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